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78" r:id="rId2"/>
    <p:sldId id="290" r:id="rId3"/>
    <p:sldId id="293" r:id="rId4"/>
    <p:sldId id="366" r:id="rId5"/>
    <p:sldId id="258" r:id="rId6"/>
    <p:sldId id="260" r:id="rId7"/>
    <p:sldId id="358" r:id="rId8"/>
    <p:sldId id="261" r:id="rId9"/>
    <p:sldId id="359" r:id="rId10"/>
    <p:sldId id="267" r:id="rId11"/>
    <p:sldId id="331" r:id="rId12"/>
    <p:sldId id="339" r:id="rId13"/>
    <p:sldId id="263" r:id="rId14"/>
    <p:sldId id="361" r:id="rId15"/>
    <p:sldId id="334" r:id="rId16"/>
    <p:sldId id="271" r:id="rId17"/>
    <p:sldId id="362" r:id="rId18"/>
    <p:sldId id="276" r:id="rId19"/>
    <p:sldId id="326" r:id="rId20"/>
    <p:sldId id="341" r:id="rId21"/>
    <p:sldId id="342" r:id="rId22"/>
    <p:sldId id="344" r:id="rId23"/>
    <p:sldId id="337" r:id="rId24"/>
    <p:sldId id="340" r:id="rId25"/>
    <p:sldId id="262" r:id="rId26"/>
    <p:sldId id="363" r:id="rId27"/>
    <p:sldId id="364" r:id="rId28"/>
    <p:sldId id="365" r:id="rId29"/>
    <p:sldId id="353" r:id="rId30"/>
    <p:sldId id="304" r:id="rId31"/>
    <p:sldId id="294" r:id="rId32"/>
    <p:sldId id="295" r:id="rId33"/>
    <p:sldId id="296" r:id="rId34"/>
    <p:sldId id="357" r:id="rId35"/>
  </p:sldIdLst>
  <p:sldSz cx="12192000" cy="6858000"/>
  <p:notesSz cx="6858000" cy="994727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0" autoAdjust="0"/>
    <p:restoredTop sz="79788" autoAdjust="0"/>
  </p:normalViewPr>
  <p:slideViewPr>
    <p:cSldViewPr snapToGrid="0">
      <p:cViewPr varScale="1">
        <p:scale>
          <a:sx n="69" d="100"/>
          <a:sy n="69" d="100"/>
        </p:scale>
        <p:origin x="10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škola!$C$1</c:f>
              <c:strCache>
                <c:ptCount val="1"/>
                <c:pt idx="0">
                  <c:v>Sjeverna i središnja Hrvatska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škola!$B$2:$B$4</c:f>
              <c:strCache>
                <c:ptCount val="3"/>
                <c:pt idx="0">
                  <c:v>6. razred</c:v>
                </c:pt>
                <c:pt idx="1">
                  <c:v>4. razred</c:v>
                </c:pt>
                <c:pt idx="2">
                  <c:v>2. razred</c:v>
                </c:pt>
              </c:strCache>
            </c:strRef>
          </c:cat>
          <c:val>
            <c:numRef>
              <c:f>škola!$C$2:$C$4</c:f>
              <c:numCache>
                <c:formatCode>General</c:formatCode>
                <c:ptCount val="3"/>
                <c:pt idx="0">
                  <c:v>7.87</c:v>
                </c:pt>
                <c:pt idx="1">
                  <c:v>8.7200000000000006</c:v>
                </c:pt>
                <c:pt idx="2" formatCode="###0.00">
                  <c:v>3.5302013422818801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3D-4A5D-8D21-D890BDF8422C}"/>
            </c:ext>
          </c:extLst>
        </c:ser>
        <c:ser>
          <c:idx val="1"/>
          <c:order val="1"/>
          <c:tx>
            <c:strRef>
              <c:f>škola!$D$1</c:f>
              <c:strCache>
                <c:ptCount val="1"/>
                <c:pt idx="0">
                  <c:v>Istra, Primorje i Lika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škola!$B$2:$B$4</c:f>
              <c:strCache>
                <c:ptCount val="3"/>
                <c:pt idx="0">
                  <c:v>6. razred</c:v>
                </c:pt>
                <c:pt idx="1">
                  <c:v>4. razred</c:v>
                </c:pt>
                <c:pt idx="2">
                  <c:v>2. razred</c:v>
                </c:pt>
              </c:strCache>
            </c:strRef>
          </c:cat>
          <c:val>
            <c:numRef>
              <c:f>škola!$D$2:$D$4</c:f>
              <c:numCache>
                <c:formatCode>General</c:formatCode>
                <c:ptCount val="3"/>
                <c:pt idx="0">
                  <c:v>7.43</c:v>
                </c:pt>
                <c:pt idx="1">
                  <c:v>8.7799999999999994</c:v>
                </c:pt>
                <c:pt idx="2">
                  <c:v>3.48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3D-4A5D-8D21-D890BDF8422C}"/>
            </c:ext>
          </c:extLst>
        </c:ser>
        <c:ser>
          <c:idx val="2"/>
          <c:order val="2"/>
          <c:tx>
            <c:strRef>
              <c:f>škola!$E$1</c:f>
              <c:strCache>
                <c:ptCount val="1"/>
                <c:pt idx="0">
                  <c:v>Istočna Hrvatska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škola!$B$2:$B$4</c:f>
              <c:strCache>
                <c:ptCount val="3"/>
                <c:pt idx="0">
                  <c:v>6. razred</c:v>
                </c:pt>
                <c:pt idx="1">
                  <c:v>4. razred</c:v>
                </c:pt>
                <c:pt idx="2">
                  <c:v>2. razred</c:v>
                </c:pt>
              </c:strCache>
            </c:strRef>
          </c:cat>
          <c:val>
            <c:numRef>
              <c:f>škola!$E$2:$E$4</c:f>
              <c:numCache>
                <c:formatCode>General</c:formatCode>
                <c:ptCount val="3"/>
                <c:pt idx="0">
                  <c:v>7.95</c:v>
                </c:pt>
                <c:pt idx="1">
                  <c:v>8.41</c:v>
                </c:pt>
                <c:pt idx="2">
                  <c:v>3.52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3D-4A5D-8D21-D890BDF8422C}"/>
            </c:ext>
          </c:extLst>
        </c:ser>
        <c:ser>
          <c:idx val="3"/>
          <c:order val="3"/>
          <c:tx>
            <c:strRef>
              <c:f>škola!$F$1</c:f>
              <c:strCache>
                <c:ptCount val="1"/>
                <c:pt idx="0">
                  <c:v>Dalmacija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škola!$B$2:$B$4</c:f>
              <c:strCache>
                <c:ptCount val="3"/>
                <c:pt idx="0">
                  <c:v>6. razred</c:v>
                </c:pt>
                <c:pt idx="1">
                  <c:v>4. razred</c:v>
                </c:pt>
                <c:pt idx="2">
                  <c:v>2. razred</c:v>
                </c:pt>
              </c:strCache>
            </c:strRef>
          </c:cat>
          <c:val>
            <c:numRef>
              <c:f>škola!$F$2:$F$4</c:f>
              <c:numCache>
                <c:formatCode>General</c:formatCode>
                <c:ptCount val="3"/>
                <c:pt idx="0">
                  <c:v>7.85</c:v>
                </c:pt>
                <c:pt idx="1">
                  <c:v>8.66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3D-4A5D-8D21-D890BDF8422C}"/>
            </c:ext>
          </c:extLst>
        </c:ser>
        <c:ser>
          <c:idx val="4"/>
          <c:order val="4"/>
          <c:tx>
            <c:strRef>
              <c:f>škola!$G$1</c:f>
              <c:strCache>
                <c:ptCount val="1"/>
                <c:pt idx="0">
                  <c:v>Zagreb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škola!$B$2:$B$4</c:f>
              <c:strCache>
                <c:ptCount val="3"/>
                <c:pt idx="0">
                  <c:v>6. razred</c:v>
                </c:pt>
                <c:pt idx="1">
                  <c:v>4. razred</c:v>
                </c:pt>
                <c:pt idx="2">
                  <c:v>2. razred</c:v>
                </c:pt>
              </c:strCache>
            </c:strRef>
          </c:cat>
          <c:val>
            <c:numRef>
              <c:f>škola!$G$2:$G$4</c:f>
              <c:numCache>
                <c:formatCode>General</c:formatCode>
                <c:ptCount val="3"/>
                <c:pt idx="0">
                  <c:v>7.72</c:v>
                </c:pt>
                <c:pt idx="1">
                  <c:v>8.66</c:v>
                </c:pt>
                <c:pt idx="2">
                  <c:v>3.41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3D-4A5D-8D21-D890BDF8422C}"/>
            </c:ext>
          </c:extLst>
        </c:ser>
        <c:ser>
          <c:idx val="5"/>
          <c:order val="5"/>
          <c:tx>
            <c:strRef>
              <c:f>škola!$H$1</c:f>
              <c:strCache>
                <c:ptCount val="1"/>
                <c:pt idx="0">
                  <c:v>Cijeli uzorak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škola!$B$2:$B$4</c:f>
              <c:strCache>
                <c:ptCount val="3"/>
                <c:pt idx="0">
                  <c:v>6. razred</c:v>
                </c:pt>
                <c:pt idx="1">
                  <c:v>4. razred</c:v>
                </c:pt>
                <c:pt idx="2">
                  <c:v>2. razred</c:v>
                </c:pt>
              </c:strCache>
            </c:strRef>
          </c:cat>
          <c:val>
            <c:numRef>
              <c:f>škola!$H$2:$H$4</c:f>
              <c:numCache>
                <c:formatCode>General</c:formatCode>
                <c:ptCount val="3"/>
                <c:pt idx="0">
                  <c:v>7.72</c:v>
                </c:pt>
                <c:pt idx="1">
                  <c:v>8.67</c:v>
                </c:pt>
                <c:pt idx="2">
                  <c:v>3.51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93D-4A5D-8D21-D890BDF84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39129728"/>
        <c:axId val="1823971904"/>
      </c:barChart>
      <c:catAx>
        <c:axId val="1939129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23971904"/>
        <c:crosses val="autoZero"/>
        <c:auto val="1"/>
        <c:lblAlgn val="ctr"/>
        <c:lblOffset val="100"/>
        <c:noMultiLvlLbl val="0"/>
      </c:catAx>
      <c:valAx>
        <c:axId val="182397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3912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sr-Latn-R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škola!$C$9</c:f>
              <c:strCache>
                <c:ptCount val="1"/>
                <c:pt idx="0">
                  <c:v>Sjeverna i središnja Hrvatska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škola!$B$10:$B$12</c:f>
              <c:strCache>
                <c:ptCount val="3"/>
                <c:pt idx="0">
                  <c:v>6. razred</c:v>
                </c:pt>
                <c:pt idx="1">
                  <c:v>4. razred</c:v>
                </c:pt>
                <c:pt idx="2">
                  <c:v>2. razred</c:v>
                </c:pt>
              </c:strCache>
            </c:strRef>
          </c:cat>
          <c:val>
            <c:numRef>
              <c:f>škola!$C$10:$C$12</c:f>
              <c:numCache>
                <c:formatCode>General</c:formatCode>
                <c:ptCount val="3"/>
                <c:pt idx="0">
                  <c:v>8.0399999999999991</c:v>
                </c:pt>
                <c:pt idx="1">
                  <c:v>8.65</c:v>
                </c:pt>
                <c:pt idx="2" formatCode="###0.00">
                  <c:v>3.4662162162162145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7D-4C63-9878-CBA885B99E04}"/>
            </c:ext>
          </c:extLst>
        </c:ser>
        <c:ser>
          <c:idx val="1"/>
          <c:order val="1"/>
          <c:tx>
            <c:strRef>
              <c:f>škola!$D$9</c:f>
              <c:strCache>
                <c:ptCount val="1"/>
                <c:pt idx="0">
                  <c:v>Istra, Primorje i Lika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škola!$B$10:$B$12</c:f>
              <c:strCache>
                <c:ptCount val="3"/>
                <c:pt idx="0">
                  <c:v>6. razred</c:v>
                </c:pt>
                <c:pt idx="1">
                  <c:v>4. razred</c:v>
                </c:pt>
                <c:pt idx="2">
                  <c:v>2. razred</c:v>
                </c:pt>
              </c:strCache>
            </c:strRef>
          </c:cat>
          <c:val>
            <c:numRef>
              <c:f>škola!$D$10:$D$12</c:f>
              <c:numCache>
                <c:formatCode>General</c:formatCode>
                <c:ptCount val="3"/>
                <c:pt idx="0">
                  <c:v>7.13</c:v>
                </c:pt>
                <c:pt idx="1">
                  <c:v>8.5</c:v>
                </c:pt>
                <c:pt idx="2">
                  <c:v>3.23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7D-4C63-9878-CBA885B99E04}"/>
            </c:ext>
          </c:extLst>
        </c:ser>
        <c:ser>
          <c:idx val="2"/>
          <c:order val="2"/>
          <c:tx>
            <c:strRef>
              <c:f>škola!$E$9</c:f>
              <c:strCache>
                <c:ptCount val="1"/>
                <c:pt idx="0">
                  <c:v>Istočna Hrvatska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škola!$B$10:$B$12</c:f>
              <c:strCache>
                <c:ptCount val="3"/>
                <c:pt idx="0">
                  <c:v>6. razred</c:v>
                </c:pt>
                <c:pt idx="1">
                  <c:v>4. razred</c:v>
                </c:pt>
                <c:pt idx="2">
                  <c:v>2. razred</c:v>
                </c:pt>
              </c:strCache>
            </c:strRef>
          </c:cat>
          <c:val>
            <c:numRef>
              <c:f>škola!$E$10:$E$12</c:f>
              <c:numCache>
                <c:formatCode>General</c:formatCode>
                <c:ptCount val="3"/>
                <c:pt idx="0">
                  <c:v>7.56</c:v>
                </c:pt>
                <c:pt idx="1">
                  <c:v>8.57</c:v>
                </c:pt>
                <c:pt idx="2">
                  <c:v>3.41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7D-4C63-9878-CBA885B99E04}"/>
            </c:ext>
          </c:extLst>
        </c:ser>
        <c:ser>
          <c:idx val="3"/>
          <c:order val="3"/>
          <c:tx>
            <c:strRef>
              <c:f>škola!$F$9</c:f>
              <c:strCache>
                <c:ptCount val="1"/>
                <c:pt idx="0">
                  <c:v>Dalmacija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škola!$B$10:$B$12</c:f>
              <c:strCache>
                <c:ptCount val="3"/>
                <c:pt idx="0">
                  <c:v>6. razred</c:v>
                </c:pt>
                <c:pt idx="1">
                  <c:v>4. razred</c:v>
                </c:pt>
                <c:pt idx="2">
                  <c:v>2. razred</c:v>
                </c:pt>
              </c:strCache>
            </c:strRef>
          </c:cat>
          <c:val>
            <c:numRef>
              <c:f>škola!$F$10:$F$12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9.08</c:v>
                </c:pt>
                <c:pt idx="2">
                  <c:v>3.49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7D-4C63-9878-CBA885B99E04}"/>
            </c:ext>
          </c:extLst>
        </c:ser>
        <c:ser>
          <c:idx val="4"/>
          <c:order val="4"/>
          <c:tx>
            <c:strRef>
              <c:f>škola!$G$9</c:f>
              <c:strCache>
                <c:ptCount val="1"/>
                <c:pt idx="0">
                  <c:v>Zagreb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škola!$B$10:$B$12</c:f>
              <c:strCache>
                <c:ptCount val="3"/>
                <c:pt idx="0">
                  <c:v>6. razred</c:v>
                </c:pt>
                <c:pt idx="1">
                  <c:v>4. razred</c:v>
                </c:pt>
                <c:pt idx="2">
                  <c:v>2. razred</c:v>
                </c:pt>
              </c:strCache>
            </c:strRef>
          </c:cat>
          <c:val>
            <c:numRef>
              <c:f>škola!$G$10:$G$12</c:f>
              <c:numCache>
                <c:formatCode>General</c:formatCode>
                <c:ptCount val="3"/>
                <c:pt idx="0">
                  <c:v>7.65</c:v>
                </c:pt>
                <c:pt idx="1">
                  <c:v>9.08</c:v>
                </c:pt>
                <c:pt idx="2">
                  <c:v>3.31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7D-4C63-9878-CBA885B99E04}"/>
            </c:ext>
          </c:extLst>
        </c:ser>
        <c:ser>
          <c:idx val="5"/>
          <c:order val="5"/>
          <c:tx>
            <c:strRef>
              <c:f>škola!$H$9</c:f>
              <c:strCache>
                <c:ptCount val="1"/>
                <c:pt idx="0">
                  <c:v>Cijeli uzorak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škola!$B$10:$B$12</c:f>
              <c:strCache>
                <c:ptCount val="3"/>
                <c:pt idx="0">
                  <c:v>6. razred</c:v>
                </c:pt>
                <c:pt idx="1">
                  <c:v>4. razred</c:v>
                </c:pt>
                <c:pt idx="2">
                  <c:v>2. razred</c:v>
                </c:pt>
              </c:strCache>
            </c:strRef>
          </c:cat>
          <c:val>
            <c:numRef>
              <c:f>škola!$H$10:$H$12</c:f>
              <c:numCache>
                <c:formatCode>General</c:formatCode>
                <c:ptCount val="3"/>
                <c:pt idx="0">
                  <c:v>7.65</c:v>
                </c:pt>
                <c:pt idx="1">
                  <c:v>8.69</c:v>
                </c:pt>
                <c:pt idx="2">
                  <c:v>3.42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7D-4C63-9878-CBA885B99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53259920"/>
        <c:axId val="1906506592"/>
      </c:barChart>
      <c:catAx>
        <c:axId val="1653259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06506592"/>
        <c:crosses val="autoZero"/>
        <c:auto val="1"/>
        <c:lblAlgn val="ctr"/>
        <c:lblOffset val="100"/>
        <c:noMultiLvlLbl val="0"/>
      </c:catAx>
      <c:valAx>
        <c:axId val="190650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5325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sr-Latn-R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20E10D-3083-48F6-B848-1E2B26EA242E}" type="doc">
      <dgm:prSet loTypeId="urn:microsoft.com/office/officeart/2005/8/layout/process1" loCatId="process" qsTypeId="urn:microsoft.com/office/officeart/2005/8/quickstyle/simple1" qsCatId="simple" csTypeId="urn:microsoft.com/office/officeart/2005/8/colors/accent4_2" csCatId="accent4" phldr="1"/>
      <dgm:spPr/>
    </dgm:pt>
    <dgm:pt modelId="{39E665B9-0B51-4913-BB66-0DAE2E9F2F91}">
      <dgm:prSet phldrT="[Text]" custT="1"/>
      <dgm:spPr>
        <a:xfrm>
          <a:off x="0" y="482567"/>
          <a:ext cx="1112837" cy="94938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hr-HR" sz="18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Roditeljski sastanak</a:t>
          </a:r>
        </a:p>
      </dgm:t>
    </dgm:pt>
    <dgm:pt modelId="{09366840-A342-43FA-91F8-4C41D722D475}" type="parTrans" cxnId="{0A3C1A49-6011-4669-952C-18C0BB78A5FD}">
      <dgm:prSet/>
      <dgm:spPr/>
      <dgm:t>
        <a:bodyPr/>
        <a:lstStyle/>
        <a:p>
          <a:pPr algn="ctr"/>
          <a:endParaRPr lang="hr-HR" sz="1800"/>
        </a:p>
      </dgm:t>
    </dgm:pt>
    <dgm:pt modelId="{A46C8E02-AD82-4E08-8871-BCE6D2A8896F}" type="sibTrans" cxnId="{0A3C1A49-6011-4669-952C-18C0BB78A5FD}">
      <dgm:prSet custT="1"/>
      <dgm:spPr>
        <a:xfrm>
          <a:off x="1224121" y="819270"/>
          <a:ext cx="235921" cy="275983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hr-HR" sz="18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F5F330D-E27E-4774-88B9-0E44775447EE}">
      <dgm:prSet phldrT="[Text]" custT="1"/>
      <dgm:spPr>
        <a:xfrm>
          <a:off x="1557972" y="482567"/>
          <a:ext cx="1112837" cy="94938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hr-HR" sz="18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Slanje materijala roditeljima koji nisu bili prisutni</a:t>
          </a:r>
        </a:p>
      </dgm:t>
    </dgm:pt>
    <dgm:pt modelId="{E7F2F17A-286F-484C-B29C-88BFC4E508AB}" type="parTrans" cxnId="{66A459B1-2AE2-470A-BC16-C16F03BEEA7B}">
      <dgm:prSet/>
      <dgm:spPr/>
      <dgm:t>
        <a:bodyPr/>
        <a:lstStyle/>
        <a:p>
          <a:pPr algn="ctr"/>
          <a:endParaRPr lang="hr-HR" sz="1800"/>
        </a:p>
      </dgm:t>
    </dgm:pt>
    <dgm:pt modelId="{30ED0CA9-66A0-4D78-B900-10ECC7483FAA}" type="sibTrans" cxnId="{66A459B1-2AE2-470A-BC16-C16F03BEEA7B}">
      <dgm:prSet custT="1"/>
      <dgm:spPr>
        <a:xfrm>
          <a:off x="2782093" y="819270"/>
          <a:ext cx="235921" cy="275983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hr-HR" sz="18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9BFB9BD-0F04-46DF-99F1-F2B87874FBEA}">
      <dgm:prSet phldrT="[Text]" custT="1"/>
      <dgm:spPr>
        <a:xfrm>
          <a:off x="3115945" y="482567"/>
          <a:ext cx="1112837" cy="94938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hr-HR" sz="18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Identifikacija učenika koji nemaju pristanak roditelja</a:t>
          </a:r>
        </a:p>
      </dgm:t>
    </dgm:pt>
    <dgm:pt modelId="{7B27C6E3-8DB5-4F34-9BF5-FC42FACC39C1}" type="parTrans" cxnId="{44F8CAC6-E08B-4CAE-93D0-1B72AB7EF7EE}">
      <dgm:prSet/>
      <dgm:spPr/>
      <dgm:t>
        <a:bodyPr/>
        <a:lstStyle/>
        <a:p>
          <a:pPr algn="ctr"/>
          <a:endParaRPr lang="hr-HR" sz="1800"/>
        </a:p>
      </dgm:t>
    </dgm:pt>
    <dgm:pt modelId="{B01335FA-ABAC-470A-B806-434E2A9E61C4}" type="sibTrans" cxnId="{44F8CAC6-E08B-4CAE-93D0-1B72AB7EF7EE}">
      <dgm:prSet custT="1"/>
      <dgm:spPr>
        <a:xfrm>
          <a:off x="4340066" y="819270"/>
          <a:ext cx="235921" cy="275983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hr-HR" sz="18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676A8F1-B3E9-42C4-AD5A-A8082E9FFF1E}">
      <dgm:prSet phldrT="[Text]" custT="1"/>
      <dgm:spPr>
        <a:xfrm>
          <a:off x="4673917" y="482567"/>
          <a:ext cx="1112837" cy="94938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hr-HR" sz="18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Provođenje istraživanja u razredu</a:t>
          </a:r>
        </a:p>
      </dgm:t>
    </dgm:pt>
    <dgm:pt modelId="{EC83E6B1-A14C-41EF-AC93-EED0B24A5AE8}" type="parTrans" cxnId="{D4FD4D0D-2D98-4474-8C21-F53AB9251380}">
      <dgm:prSet/>
      <dgm:spPr/>
      <dgm:t>
        <a:bodyPr/>
        <a:lstStyle/>
        <a:p>
          <a:pPr algn="ctr"/>
          <a:endParaRPr lang="hr-HR" sz="1800"/>
        </a:p>
      </dgm:t>
    </dgm:pt>
    <dgm:pt modelId="{697CBA9B-FB1A-467F-B328-34550B3B5614}" type="sibTrans" cxnId="{D4FD4D0D-2D98-4474-8C21-F53AB9251380}">
      <dgm:prSet custT="1"/>
      <dgm:spPr>
        <a:xfrm>
          <a:off x="5898038" y="819270"/>
          <a:ext cx="235921" cy="275983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hr-HR" sz="18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FEBB78D-40BD-4DD1-82DB-3A317D4722C3}">
      <dgm:prSet phldrT="[Text]" custT="1"/>
      <dgm:spPr>
        <a:xfrm>
          <a:off x="6231890" y="482567"/>
          <a:ext cx="1112837" cy="94938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hr-HR" sz="18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Provođenje radionica u razredu</a:t>
          </a:r>
        </a:p>
      </dgm:t>
    </dgm:pt>
    <dgm:pt modelId="{70B262AE-C3E8-4907-9D9E-CAC7FF8A39ED}" type="parTrans" cxnId="{1A717CD2-AF86-4C03-B5F2-72CAFE552B09}">
      <dgm:prSet/>
      <dgm:spPr/>
      <dgm:t>
        <a:bodyPr/>
        <a:lstStyle/>
        <a:p>
          <a:pPr algn="ctr"/>
          <a:endParaRPr lang="hr-HR" sz="1800"/>
        </a:p>
      </dgm:t>
    </dgm:pt>
    <dgm:pt modelId="{A80D35A0-C907-4204-A802-ECD58F0EAF3A}" type="sibTrans" cxnId="{1A717CD2-AF86-4C03-B5F2-72CAFE552B09}">
      <dgm:prSet custT="1"/>
      <dgm:spPr>
        <a:xfrm>
          <a:off x="7456011" y="819270"/>
          <a:ext cx="235921" cy="275983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hr-HR" sz="18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9A7E823-D107-4B88-B305-B59C2D36F63D}">
      <dgm:prSet custT="1"/>
      <dgm:spPr>
        <a:xfrm>
          <a:off x="7789862" y="482567"/>
          <a:ext cx="1112837" cy="949389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hr-HR" sz="18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Ispunjavanje obrasca za izvještaj</a:t>
          </a:r>
        </a:p>
      </dgm:t>
    </dgm:pt>
    <dgm:pt modelId="{B18F74C5-40D5-4916-B360-ACDABBB36A17}" type="parTrans" cxnId="{13AA2D4E-AB16-46A1-B980-4C0A9A42CC26}">
      <dgm:prSet/>
      <dgm:spPr/>
      <dgm:t>
        <a:bodyPr/>
        <a:lstStyle/>
        <a:p>
          <a:endParaRPr lang="hr-HR" sz="1800"/>
        </a:p>
      </dgm:t>
    </dgm:pt>
    <dgm:pt modelId="{DAF0011B-254D-4020-B6B0-1A1BC80B17BA}" type="sibTrans" cxnId="{13AA2D4E-AB16-46A1-B980-4C0A9A42CC26}">
      <dgm:prSet/>
      <dgm:spPr/>
      <dgm:t>
        <a:bodyPr/>
        <a:lstStyle/>
        <a:p>
          <a:endParaRPr lang="hr-HR" sz="1800"/>
        </a:p>
      </dgm:t>
    </dgm:pt>
    <dgm:pt modelId="{AE269050-4688-4532-B3AC-AF82D800EFDD}" type="pres">
      <dgm:prSet presAssocID="{8220E10D-3083-48F6-B848-1E2B26EA242E}" presName="Name0" presStyleCnt="0">
        <dgm:presLayoutVars>
          <dgm:dir/>
          <dgm:resizeHandles val="exact"/>
        </dgm:presLayoutVars>
      </dgm:prSet>
      <dgm:spPr/>
    </dgm:pt>
    <dgm:pt modelId="{3CBF31BB-DAF1-4697-BF9E-543D836EF432}" type="pres">
      <dgm:prSet presAssocID="{39E665B9-0B51-4913-BB66-0DAE2E9F2F91}" presName="node" presStyleLbl="node1" presStyleIdx="0" presStyleCnt="6">
        <dgm:presLayoutVars>
          <dgm:bulletEnabled val="1"/>
        </dgm:presLayoutVars>
      </dgm:prSet>
      <dgm:spPr/>
    </dgm:pt>
    <dgm:pt modelId="{1EB5CA82-2BDF-43CC-B3E3-32C6534B2C04}" type="pres">
      <dgm:prSet presAssocID="{A46C8E02-AD82-4E08-8871-BCE6D2A8896F}" presName="sibTrans" presStyleLbl="sibTrans2D1" presStyleIdx="0" presStyleCnt="5"/>
      <dgm:spPr/>
    </dgm:pt>
    <dgm:pt modelId="{81F3CD82-295E-495D-B6B4-9A10506FA72E}" type="pres">
      <dgm:prSet presAssocID="{A46C8E02-AD82-4E08-8871-BCE6D2A8896F}" presName="connectorText" presStyleLbl="sibTrans2D1" presStyleIdx="0" presStyleCnt="5"/>
      <dgm:spPr/>
    </dgm:pt>
    <dgm:pt modelId="{A3CC99A7-3C11-4E41-9DAA-C5CF546B0C9F}" type="pres">
      <dgm:prSet presAssocID="{CF5F330D-E27E-4774-88B9-0E44775447EE}" presName="node" presStyleLbl="node1" presStyleIdx="1" presStyleCnt="6">
        <dgm:presLayoutVars>
          <dgm:bulletEnabled val="1"/>
        </dgm:presLayoutVars>
      </dgm:prSet>
      <dgm:spPr/>
    </dgm:pt>
    <dgm:pt modelId="{9A32C1BF-D895-4837-9A33-84F4FF0C7E4C}" type="pres">
      <dgm:prSet presAssocID="{30ED0CA9-66A0-4D78-B900-10ECC7483FAA}" presName="sibTrans" presStyleLbl="sibTrans2D1" presStyleIdx="1" presStyleCnt="5"/>
      <dgm:spPr/>
    </dgm:pt>
    <dgm:pt modelId="{80E094E0-1964-4C4A-8B53-B67354908B82}" type="pres">
      <dgm:prSet presAssocID="{30ED0CA9-66A0-4D78-B900-10ECC7483FAA}" presName="connectorText" presStyleLbl="sibTrans2D1" presStyleIdx="1" presStyleCnt="5"/>
      <dgm:spPr/>
    </dgm:pt>
    <dgm:pt modelId="{8C769B98-62AA-4919-9B1D-11210DC6F377}" type="pres">
      <dgm:prSet presAssocID="{F9BFB9BD-0F04-46DF-99F1-F2B87874FBEA}" presName="node" presStyleLbl="node1" presStyleIdx="2" presStyleCnt="6">
        <dgm:presLayoutVars>
          <dgm:bulletEnabled val="1"/>
        </dgm:presLayoutVars>
      </dgm:prSet>
      <dgm:spPr/>
    </dgm:pt>
    <dgm:pt modelId="{E4DA6AE0-0191-4BCD-BC39-548D43EAC633}" type="pres">
      <dgm:prSet presAssocID="{B01335FA-ABAC-470A-B806-434E2A9E61C4}" presName="sibTrans" presStyleLbl="sibTrans2D1" presStyleIdx="2" presStyleCnt="5"/>
      <dgm:spPr/>
    </dgm:pt>
    <dgm:pt modelId="{32966947-B5F8-4A0B-91AD-AC5B1E2B2160}" type="pres">
      <dgm:prSet presAssocID="{B01335FA-ABAC-470A-B806-434E2A9E61C4}" presName="connectorText" presStyleLbl="sibTrans2D1" presStyleIdx="2" presStyleCnt="5"/>
      <dgm:spPr/>
    </dgm:pt>
    <dgm:pt modelId="{4303B881-5859-40D1-A107-B8DE950539DD}" type="pres">
      <dgm:prSet presAssocID="{9676A8F1-B3E9-42C4-AD5A-A8082E9FFF1E}" presName="node" presStyleLbl="node1" presStyleIdx="3" presStyleCnt="6">
        <dgm:presLayoutVars>
          <dgm:bulletEnabled val="1"/>
        </dgm:presLayoutVars>
      </dgm:prSet>
      <dgm:spPr/>
    </dgm:pt>
    <dgm:pt modelId="{D9D0E4FA-43DD-4898-B08C-F8632DCDE126}" type="pres">
      <dgm:prSet presAssocID="{697CBA9B-FB1A-467F-B328-34550B3B5614}" presName="sibTrans" presStyleLbl="sibTrans2D1" presStyleIdx="3" presStyleCnt="5"/>
      <dgm:spPr/>
    </dgm:pt>
    <dgm:pt modelId="{09AB1052-CB9B-4635-9721-3125E2ADA9F2}" type="pres">
      <dgm:prSet presAssocID="{697CBA9B-FB1A-467F-B328-34550B3B5614}" presName="connectorText" presStyleLbl="sibTrans2D1" presStyleIdx="3" presStyleCnt="5"/>
      <dgm:spPr/>
    </dgm:pt>
    <dgm:pt modelId="{AC452CFB-ABBD-4C70-AF43-86AC7374AC4C}" type="pres">
      <dgm:prSet presAssocID="{2FEBB78D-40BD-4DD1-82DB-3A317D4722C3}" presName="node" presStyleLbl="node1" presStyleIdx="4" presStyleCnt="6">
        <dgm:presLayoutVars>
          <dgm:bulletEnabled val="1"/>
        </dgm:presLayoutVars>
      </dgm:prSet>
      <dgm:spPr/>
    </dgm:pt>
    <dgm:pt modelId="{BE688A23-4136-433B-AD9C-B0AAFCD8C033}" type="pres">
      <dgm:prSet presAssocID="{A80D35A0-C907-4204-A802-ECD58F0EAF3A}" presName="sibTrans" presStyleLbl="sibTrans2D1" presStyleIdx="4" presStyleCnt="5"/>
      <dgm:spPr/>
    </dgm:pt>
    <dgm:pt modelId="{5767165D-6917-4DCC-A4A7-2621FEABBC06}" type="pres">
      <dgm:prSet presAssocID="{A80D35A0-C907-4204-A802-ECD58F0EAF3A}" presName="connectorText" presStyleLbl="sibTrans2D1" presStyleIdx="4" presStyleCnt="5"/>
      <dgm:spPr/>
    </dgm:pt>
    <dgm:pt modelId="{9B7F50C3-85B7-45D4-94C3-E6AED821931D}" type="pres">
      <dgm:prSet presAssocID="{69A7E823-D107-4B88-B305-B59C2D36F63D}" presName="node" presStyleLbl="node1" presStyleIdx="5" presStyleCnt="6">
        <dgm:presLayoutVars>
          <dgm:bulletEnabled val="1"/>
        </dgm:presLayoutVars>
      </dgm:prSet>
      <dgm:spPr/>
    </dgm:pt>
  </dgm:ptLst>
  <dgm:cxnLst>
    <dgm:cxn modelId="{D4FD4D0D-2D98-4474-8C21-F53AB9251380}" srcId="{8220E10D-3083-48F6-B848-1E2B26EA242E}" destId="{9676A8F1-B3E9-42C4-AD5A-A8082E9FFF1E}" srcOrd="3" destOrd="0" parTransId="{EC83E6B1-A14C-41EF-AC93-EED0B24A5AE8}" sibTransId="{697CBA9B-FB1A-467F-B328-34550B3B5614}"/>
    <dgm:cxn modelId="{D3C25F27-DACD-47D8-9C54-073CD3BFC000}" type="presOf" srcId="{30ED0CA9-66A0-4D78-B900-10ECC7483FAA}" destId="{80E094E0-1964-4C4A-8B53-B67354908B82}" srcOrd="1" destOrd="0" presId="urn:microsoft.com/office/officeart/2005/8/layout/process1"/>
    <dgm:cxn modelId="{DF27BF37-187A-4FE1-80D4-77E32A63FBBE}" type="presOf" srcId="{A46C8E02-AD82-4E08-8871-BCE6D2A8896F}" destId="{81F3CD82-295E-495D-B6B4-9A10506FA72E}" srcOrd="1" destOrd="0" presId="urn:microsoft.com/office/officeart/2005/8/layout/process1"/>
    <dgm:cxn modelId="{3B4FDB39-4A57-4B7D-918F-DE7412756016}" type="presOf" srcId="{B01335FA-ABAC-470A-B806-434E2A9E61C4}" destId="{32966947-B5F8-4A0B-91AD-AC5B1E2B2160}" srcOrd="1" destOrd="0" presId="urn:microsoft.com/office/officeart/2005/8/layout/process1"/>
    <dgm:cxn modelId="{CD56073A-6D1A-4D0B-8073-8310FAB120D9}" type="presOf" srcId="{8220E10D-3083-48F6-B848-1E2B26EA242E}" destId="{AE269050-4688-4532-B3AC-AF82D800EFDD}" srcOrd="0" destOrd="0" presId="urn:microsoft.com/office/officeart/2005/8/layout/process1"/>
    <dgm:cxn modelId="{0772963E-D9D3-4D3A-A8A3-D8F586BEC764}" type="presOf" srcId="{2FEBB78D-40BD-4DD1-82DB-3A317D4722C3}" destId="{AC452CFB-ABBD-4C70-AF43-86AC7374AC4C}" srcOrd="0" destOrd="0" presId="urn:microsoft.com/office/officeart/2005/8/layout/process1"/>
    <dgm:cxn modelId="{8A5D215E-239A-4151-AF36-8AFF536A14E2}" type="presOf" srcId="{39E665B9-0B51-4913-BB66-0DAE2E9F2F91}" destId="{3CBF31BB-DAF1-4697-BF9E-543D836EF432}" srcOrd="0" destOrd="0" presId="urn:microsoft.com/office/officeart/2005/8/layout/process1"/>
    <dgm:cxn modelId="{98F93E44-459C-42EC-8022-758A2F324D36}" type="presOf" srcId="{697CBA9B-FB1A-467F-B328-34550B3B5614}" destId="{09AB1052-CB9B-4635-9721-3125E2ADA9F2}" srcOrd="1" destOrd="0" presId="urn:microsoft.com/office/officeart/2005/8/layout/process1"/>
    <dgm:cxn modelId="{0A3C1A49-6011-4669-952C-18C0BB78A5FD}" srcId="{8220E10D-3083-48F6-B848-1E2B26EA242E}" destId="{39E665B9-0B51-4913-BB66-0DAE2E9F2F91}" srcOrd="0" destOrd="0" parTransId="{09366840-A342-43FA-91F8-4C41D722D475}" sibTransId="{A46C8E02-AD82-4E08-8871-BCE6D2A8896F}"/>
    <dgm:cxn modelId="{13AA2D4E-AB16-46A1-B980-4C0A9A42CC26}" srcId="{8220E10D-3083-48F6-B848-1E2B26EA242E}" destId="{69A7E823-D107-4B88-B305-B59C2D36F63D}" srcOrd="5" destOrd="0" parTransId="{B18F74C5-40D5-4916-B360-ACDABBB36A17}" sibTransId="{DAF0011B-254D-4020-B6B0-1A1BC80B17BA}"/>
    <dgm:cxn modelId="{51163950-EA73-4FBE-9456-570BD86EE35B}" type="presOf" srcId="{B01335FA-ABAC-470A-B806-434E2A9E61C4}" destId="{E4DA6AE0-0191-4BCD-BC39-548D43EAC633}" srcOrd="0" destOrd="0" presId="urn:microsoft.com/office/officeart/2005/8/layout/process1"/>
    <dgm:cxn modelId="{18FBAC75-02BF-4802-BF4B-A2B784C0C064}" type="presOf" srcId="{F9BFB9BD-0F04-46DF-99F1-F2B87874FBEA}" destId="{8C769B98-62AA-4919-9B1D-11210DC6F377}" srcOrd="0" destOrd="0" presId="urn:microsoft.com/office/officeart/2005/8/layout/process1"/>
    <dgm:cxn modelId="{08D9FA83-8B6A-426E-8218-6ACDCD932025}" type="presOf" srcId="{69A7E823-D107-4B88-B305-B59C2D36F63D}" destId="{9B7F50C3-85B7-45D4-94C3-E6AED821931D}" srcOrd="0" destOrd="0" presId="urn:microsoft.com/office/officeart/2005/8/layout/process1"/>
    <dgm:cxn modelId="{DBEAE987-02C4-4720-A254-2F872D46E9DD}" type="presOf" srcId="{697CBA9B-FB1A-467F-B328-34550B3B5614}" destId="{D9D0E4FA-43DD-4898-B08C-F8632DCDE126}" srcOrd="0" destOrd="0" presId="urn:microsoft.com/office/officeart/2005/8/layout/process1"/>
    <dgm:cxn modelId="{66A459B1-2AE2-470A-BC16-C16F03BEEA7B}" srcId="{8220E10D-3083-48F6-B848-1E2B26EA242E}" destId="{CF5F330D-E27E-4774-88B9-0E44775447EE}" srcOrd="1" destOrd="0" parTransId="{E7F2F17A-286F-484C-B29C-88BFC4E508AB}" sibTransId="{30ED0CA9-66A0-4D78-B900-10ECC7483FAA}"/>
    <dgm:cxn modelId="{5718BEBD-475F-43DF-83F0-C8F0CC6D86AB}" type="presOf" srcId="{CF5F330D-E27E-4774-88B9-0E44775447EE}" destId="{A3CC99A7-3C11-4E41-9DAA-C5CF546B0C9F}" srcOrd="0" destOrd="0" presId="urn:microsoft.com/office/officeart/2005/8/layout/process1"/>
    <dgm:cxn modelId="{3FDD08BE-82CC-4179-91D4-933D247DE75F}" type="presOf" srcId="{A80D35A0-C907-4204-A802-ECD58F0EAF3A}" destId="{5767165D-6917-4DCC-A4A7-2621FEABBC06}" srcOrd="1" destOrd="0" presId="urn:microsoft.com/office/officeart/2005/8/layout/process1"/>
    <dgm:cxn modelId="{E2FE9ABE-639A-4547-9A4C-1160B594039C}" type="presOf" srcId="{A46C8E02-AD82-4E08-8871-BCE6D2A8896F}" destId="{1EB5CA82-2BDF-43CC-B3E3-32C6534B2C04}" srcOrd="0" destOrd="0" presId="urn:microsoft.com/office/officeart/2005/8/layout/process1"/>
    <dgm:cxn modelId="{44F8CAC6-E08B-4CAE-93D0-1B72AB7EF7EE}" srcId="{8220E10D-3083-48F6-B848-1E2B26EA242E}" destId="{F9BFB9BD-0F04-46DF-99F1-F2B87874FBEA}" srcOrd="2" destOrd="0" parTransId="{7B27C6E3-8DB5-4F34-9BF5-FC42FACC39C1}" sibTransId="{B01335FA-ABAC-470A-B806-434E2A9E61C4}"/>
    <dgm:cxn modelId="{1A717CD2-AF86-4C03-B5F2-72CAFE552B09}" srcId="{8220E10D-3083-48F6-B848-1E2B26EA242E}" destId="{2FEBB78D-40BD-4DD1-82DB-3A317D4722C3}" srcOrd="4" destOrd="0" parTransId="{70B262AE-C3E8-4907-9D9E-CAC7FF8A39ED}" sibTransId="{A80D35A0-C907-4204-A802-ECD58F0EAF3A}"/>
    <dgm:cxn modelId="{142085D9-95AD-4E90-98D7-D0215D76DCE3}" type="presOf" srcId="{9676A8F1-B3E9-42C4-AD5A-A8082E9FFF1E}" destId="{4303B881-5859-40D1-A107-B8DE950539DD}" srcOrd="0" destOrd="0" presId="urn:microsoft.com/office/officeart/2005/8/layout/process1"/>
    <dgm:cxn modelId="{B89551DE-C0B9-4B42-81CC-B80C5FF660ED}" type="presOf" srcId="{A80D35A0-C907-4204-A802-ECD58F0EAF3A}" destId="{BE688A23-4136-433B-AD9C-B0AAFCD8C033}" srcOrd="0" destOrd="0" presId="urn:microsoft.com/office/officeart/2005/8/layout/process1"/>
    <dgm:cxn modelId="{FEED2FE0-38E2-4874-A31A-6E1F06C80703}" type="presOf" srcId="{30ED0CA9-66A0-4D78-B900-10ECC7483FAA}" destId="{9A32C1BF-D895-4837-9A33-84F4FF0C7E4C}" srcOrd="0" destOrd="0" presId="urn:microsoft.com/office/officeart/2005/8/layout/process1"/>
    <dgm:cxn modelId="{DD7B811E-5018-4084-818D-C61B7A6C1CFA}" type="presParOf" srcId="{AE269050-4688-4532-B3AC-AF82D800EFDD}" destId="{3CBF31BB-DAF1-4697-BF9E-543D836EF432}" srcOrd="0" destOrd="0" presId="urn:microsoft.com/office/officeart/2005/8/layout/process1"/>
    <dgm:cxn modelId="{23EB41DE-69D6-44C0-9026-BBA62623309F}" type="presParOf" srcId="{AE269050-4688-4532-B3AC-AF82D800EFDD}" destId="{1EB5CA82-2BDF-43CC-B3E3-32C6534B2C04}" srcOrd="1" destOrd="0" presId="urn:microsoft.com/office/officeart/2005/8/layout/process1"/>
    <dgm:cxn modelId="{CAD449EA-513D-46DF-9249-86C6FB7E0E4C}" type="presParOf" srcId="{1EB5CA82-2BDF-43CC-B3E3-32C6534B2C04}" destId="{81F3CD82-295E-495D-B6B4-9A10506FA72E}" srcOrd="0" destOrd="0" presId="urn:microsoft.com/office/officeart/2005/8/layout/process1"/>
    <dgm:cxn modelId="{4F3A8CE1-C8D2-408E-AAB4-6913F9F1EB1E}" type="presParOf" srcId="{AE269050-4688-4532-B3AC-AF82D800EFDD}" destId="{A3CC99A7-3C11-4E41-9DAA-C5CF546B0C9F}" srcOrd="2" destOrd="0" presId="urn:microsoft.com/office/officeart/2005/8/layout/process1"/>
    <dgm:cxn modelId="{16F0CDC1-2F33-4BAC-AF80-95B8221725DC}" type="presParOf" srcId="{AE269050-4688-4532-B3AC-AF82D800EFDD}" destId="{9A32C1BF-D895-4837-9A33-84F4FF0C7E4C}" srcOrd="3" destOrd="0" presId="urn:microsoft.com/office/officeart/2005/8/layout/process1"/>
    <dgm:cxn modelId="{23DE07F5-B190-4362-BCAA-8395DF8C393A}" type="presParOf" srcId="{9A32C1BF-D895-4837-9A33-84F4FF0C7E4C}" destId="{80E094E0-1964-4C4A-8B53-B67354908B82}" srcOrd="0" destOrd="0" presId="urn:microsoft.com/office/officeart/2005/8/layout/process1"/>
    <dgm:cxn modelId="{A04CFAEF-122C-4D99-8D71-5F67F609B6B8}" type="presParOf" srcId="{AE269050-4688-4532-B3AC-AF82D800EFDD}" destId="{8C769B98-62AA-4919-9B1D-11210DC6F377}" srcOrd="4" destOrd="0" presId="urn:microsoft.com/office/officeart/2005/8/layout/process1"/>
    <dgm:cxn modelId="{1B89886A-EE93-47CB-9881-A8624A14BFC0}" type="presParOf" srcId="{AE269050-4688-4532-B3AC-AF82D800EFDD}" destId="{E4DA6AE0-0191-4BCD-BC39-548D43EAC633}" srcOrd="5" destOrd="0" presId="urn:microsoft.com/office/officeart/2005/8/layout/process1"/>
    <dgm:cxn modelId="{8470DAA8-FCE9-4EFF-BECB-D75792E214D5}" type="presParOf" srcId="{E4DA6AE0-0191-4BCD-BC39-548D43EAC633}" destId="{32966947-B5F8-4A0B-91AD-AC5B1E2B2160}" srcOrd="0" destOrd="0" presId="urn:microsoft.com/office/officeart/2005/8/layout/process1"/>
    <dgm:cxn modelId="{4AC57A97-86FE-45F3-9CE2-EBD2A3427906}" type="presParOf" srcId="{AE269050-4688-4532-B3AC-AF82D800EFDD}" destId="{4303B881-5859-40D1-A107-B8DE950539DD}" srcOrd="6" destOrd="0" presId="urn:microsoft.com/office/officeart/2005/8/layout/process1"/>
    <dgm:cxn modelId="{7970F93F-5173-4CB9-AC90-A5565012274B}" type="presParOf" srcId="{AE269050-4688-4532-B3AC-AF82D800EFDD}" destId="{D9D0E4FA-43DD-4898-B08C-F8632DCDE126}" srcOrd="7" destOrd="0" presId="urn:microsoft.com/office/officeart/2005/8/layout/process1"/>
    <dgm:cxn modelId="{67B71AFD-81A3-4878-9392-DCD6E228784F}" type="presParOf" srcId="{D9D0E4FA-43DD-4898-B08C-F8632DCDE126}" destId="{09AB1052-CB9B-4635-9721-3125E2ADA9F2}" srcOrd="0" destOrd="0" presId="urn:microsoft.com/office/officeart/2005/8/layout/process1"/>
    <dgm:cxn modelId="{2153C916-AEEC-4ADA-8235-FD986D962F73}" type="presParOf" srcId="{AE269050-4688-4532-B3AC-AF82D800EFDD}" destId="{AC452CFB-ABBD-4C70-AF43-86AC7374AC4C}" srcOrd="8" destOrd="0" presId="urn:microsoft.com/office/officeart/2005/8/layout/process1"/>
    <dgm:cxn modelId="{8B4D172C-B942-4A0E-B718-6F13C717450F}" type="presParOf" srcId="{AE269050-4688-4532-B3AC-AF82D800EFDD}" destId="{BE688A23-4136-433B-AD9C-B0AAFCD8C033}" srcOrd="9" destOrd="0" presId="urn:microsoft.com/office/officeart/2005/8/layout/process1"/>
    <dgm:cxn modelId="{867B5503-0B21-4B05-91CE-AE0EEE5FF6A5}" type="presParOf" srcId="{BE688A23-4136-433B-AD9C-B0AAFCD8C033}" destId="{5767165D-6917-4DCC-A4A7-2621FEABBC06}" srcOrd="0" destOrd="0" presId="urn:microsoft.com/office/officeart/2005/8/layout/process1"/>
    <dgm:cxn modelId="{74196669-DCE5-4C64-8646-EFC5655E27CF}" type="presParOf" srcId="{AE269050-4688-4532-B3AC-AF82D800EFDD}" destId="{9B7F50C3-85B7-45D4-94C3-E6AED821931D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F31BB-DAF1-4697-BF9E-543D836EF432}">
      <dsp:nvSpPr>
        <dsp:cNvPr id="0" name=""/>
        <dsp:cNvSpPr/>
      </dsp:nvSpPr>
      <dsp:spPr>
        <a:xfrm>
          <a:off x="5033" y="1147764"/>
          <a:ext cx="1287225" cy="1727195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Roditeljski sastanak</a:t>
          </a:r>
        </a:p>
      </dsp:txBody>
      <dsp:txXfrm>
        <a:off x="42735" y="1185466"/>
        <a:ext cx="1211821" cy="1651791"/>
      </dsp:txXfrm>
    </dsp:sp>
    <dsp:sp modelId="{1EB5CA82-2BDF-43CC-B3E3-32C6534B2C04}">
      <dsp:nvSpPr>
        <dsp:cNvPr id="0" name=""/>
        <dsp:cNvSpPr/>
      </dsp:nvSpPr>
      <dsp:spPr>
        <a:xfrm>
          <a:off x="1420981" y="1851746"/>
          <a:ext cx="272891" cy="319231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420981" y="1915592"/>
        <a:ext cx="191024" cy="191539"/>
      </dsp:txXfrm>
    </dsp:sp>
    <dsp:sp modelId="{A3CC99A7-3C11-4E41-9DAA-C5CF546B0C9F}">
      <dsp:nvSpPr>
        <dsp:cNvPr id="0" name=""/>
        <dsp:cNvSpPr/>
      </dsp:nvSpPr>
      <dsp:spPr>
        <a:xfrm>
          <a:off x="1807148" y="1147764"/>
          <a:ext cx="1287225" cy="1727195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Slanje materijala roditeljima koji nisu bili prisutni</a:t>
          </a:r>
        </a:p>
      </dsp:txBody>
      <dsp:txXfrm>
        <a:off x="1844850" y="1185466"/>
        <a:ext cx="1211821" cy="1651791"/>
      </dsp:txXfrm>
    </dsp:sp>
    <dsp:sp modelId="{9A32C1BF-D895-4837-9A33-84F4FF0C7E4C}">
      <dsp:nvSpPr>
        <dsp:cNvPr id="0" name=""/>
        <dsp:cNvSpPr/>
      </dsp:nvSpPr>
      <dsp:spPr>
        <a:xfrm>
          <a:off x="3223096" y="1851746"/>
          <a:ext cx="272891" cy="319231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223096" y="1915592"/>
        <a:ext cx="191024" cy="191539"/>
      </dsp:txXfrm>
    </dsp:sp>
    <dsp:sp modelId="{8C769B98-62AA-4919-9B1D-11210DC6F377}">
      <dsp:nvSpPr>
        <dsp:cNvPr id="0" name=""/>
        <dsp:cNvSpPr/>
      </dsp:nvSpPr>
      <dsp:spPr>
        <a:xfrm>
          <a:off x="3609264" y="1147764"/>
          <a:ext cx="1287225" cy="1727195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Identifikacija učenika koji nemaju pristanak roditelja</a:t>
          </a:r>
        </a:p>
      </dsp:txBody>
      <dsp:txXfrm>
        <a:off x="3646966" y="1185466"/>
        <a:ext cx="1211821" cy="1651791"/>
      </dsp:txXfrm>
    </dsp:sp>
    <dsp:sp modelId="{E4DA6AE0-0191-4BCD-BC39-548D43EAC633}">
      <dsp:nvSpPr>
        <dsp:cNvPr id="0" name=""/>
        <dsp:cNvSpPr/>
      </dsp:nvSpPr>
      <dsp:spPr>
        <a:xfrm>
          <a:off x="5025212" y="1851746"/>
          <a:ext cx="272891" cy="319231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025212" y="1915592"/>
        <a:ext cx="191024" cy="191539"/>
      </dsp:txXfrm>
    </dsp:sp>
    <dsp:sp modelId="{4303B881-5859-40D1-A107-B8DE950539DD}">
      <dsp:nvSpPr>
        <dsp:cNvPr id="0" name=""/>
        <dsp:cNvSpPr/>
      </dsp:nvSpPr>
      <dsp:spPr>
        <a:xfrm>
          <a:off x="5411380" y="1147764"/>
          <a:ext cx="1287225" cy="1727195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Provođenje istraživanja u razredu</a:t>
          </a:r>
        </a:p>
      </dsp:txBody>
      <dsp:txXfrm>
        <a:off x="5449082" y="1185466"/>
        <a:ext cx="1211821" cy="1651791"/>
      </dsp:txXfrm>
    </dsp:sp>
    <dsp:sp modelId="{D9D0E4FA-43DD-4898-B08C-F8632DCDE126}">
      <dsp:nvSpPr>
        <dsp:cNvPr id="0" name=""/>
        <dsp:cNvSpPr/>
      </dsp:nvSpPr>
      <dsp:spPr>
        <a:xfrm>
          <a:off x="6827328" y="1851746"/>
          <a:ext cx="272891" cy="319231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827328" y="1915592"/>
        <a:ext cx="191024" cy="191539"/>
      </dsp:txXfrm>
    </dsp:sp>
    <dsp:sp modelId="{AC452CFB-ABBD-4C70-AF43-86AC7374AC4C}">
      <dsp:nvSpPr>
        <dsp:cNvPr id="0" name=""/>
        <dsp:cNvSpPr/>
      </dsp:nvSpPr>
      <dsp:spPr>
        <a:xfrm>
          <a:off x="7213495" y="1147764"/>
          <a:ext cx="1287225" cy="1727195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Provođenje radionica u razredu</a:t>
          </a:r>
        </a:p>
      </dsp:txBody>
      <dsp:txXfrm>
        <a:off x="7251197" y="1185466"/>
        <a:ext cx="1211821" cy="1651791"/>
      </dsp:txXfrm>
    </dsp:sp>
    <dsp:sp modelId="{BE688A23-4136-433B-AD9C-B0AAFCD8C033}">
      <dsp:nvSpPr>
        <dsp:cNvPr id="0" name=""/>
        <dsp:cNvSpPr/>
      </dsp:nvSpPr>
      <dsp:spPr>
        <a:xfrm>
          <a:off x="8629443" y="1851746"/>
          <a:ext cx="272891" cy="319231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629443" y="1915592"/>
        <a:ext cx="191024" cy="191539"/>
      </dsp:txXfrm>
    </dsp:sp>
    <dsp:sp modelId="{9B7F50C3-85B7-45D4-94C3-E6AED821931D}">
      <dsp:nvSpPr>
        <dsp:cNvPr id="0" name=""/>
        <dsp:cNvSpPr/>
      </dsp:nvSpPr>
      <dsp:spPr>
        <a:xfrm>
          <a:off x="9015611" y="1147764"/>
          <a:ext cx="1287225" cy="1727195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Ispunjavanje obrasca za izvještaj</a:t>
          </a:r>
        </a:p>
      </dsp:txBody>
      <dsp:txXfrm>
        <a:off x="9053313" y="1185466"/>
        <a:ext cx="1211821" cy="1651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5A1C8-4AD3-4F64-9673-57F88ACAFD4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DF62A-7106-4791-A272-3FE9E5B8DC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43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A41CD-2BC1-415E-BC00-19BFDA80DCF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1DBC7-C203-4E9B-8895-04EF145A57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3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1DBC7-C203-4E9B-8895-04EF145A57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80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1DBC7-C203-4E9B-8895-04EF145A572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414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1DBC7-C203-4E9B-8895-04EF145A572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43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2. razred: značajna ANOVA za zadovoljstvom drugom djecom u razredu, ali nijedan </a:t>
            </a:r>
            <a:r>
              <a:rPr lang="hr-HR" dirty="0" err="1"/>
              <a:t>Scheffe</a:t>
            </a:r>
            <a:endParaRPr lang="hr-HR" dirty="0"/>
          </a:p>
          <a:p>
            <a:r>
              <a:rPr lang="hr-HR" dirty="0"/>
              <a:t>4. razred: značajna ANOVA za zadovoljstvom drugom djecom u razredu, ali nijedan </a:t>
            </a:r>
            <a:r>
              <a:rPr lang="hr-HR" dirty="0" err="1"/>
              <a:t>Scheffe</a:t>
            </a:r>
            <a:endParaRPr lang="hr-HR" dirty="0"/>
          </a:p>
          <a:p>
            <a:r>
              <a:rPr lang="hr-HR" dirty="0"/>
              <a:t>6. razred: značajna ANOVA za zadovoljstvom drugom djecom u razredu i </a:t>
            </a:r>
            <a:r>
              <a:rPr lang="hr-HR" dirty="0" err="1"/>
              <a:t>Scheffe</a:t>
            </a:r>
            <a:r>
              <a:rPr lang="hr-HR" dirty="0"/>
              <a:t>: Sjeverna i središnja RH &gt; Istra, Primorje i Lika</a:t>
            </a:r>
          </a:p>
          <a:p>
            <a:r>
              <a:rPr lang="hr-HR" dirty="0"/>
              <a:t>					            Dalmacija &gt; Istra, Primorje i Lika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1DBC7-C203-4E9B-8895-04EF145A572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66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1DBC7-C203-4E9B-8895-04EF145A57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519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1DBC7-C203-4E9B-8895-04EF145A57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978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1DBC7-C203-4E9B-8895-04EF145A572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69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1DBC7-C203-4E9B-8895-04EF145A57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521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1DBC7-C203-4E9B-8895-04EF145A57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053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1DBC7-C203-4E9B-8895-04EF145A572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32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1DBC7-C203-4E9B-8895-04EF145A57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61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1DBC7-C203-4E9B-8895-04EF145A57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42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1DBC7-C203-4E9B-8895-04EF145A57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55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1DBC7-C203-4E9B-8895-04EF145A57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35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1DBC7-C203-4E9B-8895-04EF145A57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74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1DBC7-C203-4E9B-8895-04EF145A57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00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1DBC7-C203-4E9B-8895-04EF145A57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58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1DBC7-C203-4E9B-8895-04EF145A572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5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A4999-E3E6-4799-AA08-92BD1C396B6B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10/8/2021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03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3C23-F45A-4EA4-8E8B-F42E1F58E1E9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10/8/2021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309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E2022-A5AF-4731-A969-CE1F4A731A2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10/8/2021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38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116C5-1AEA-422A-99C8-BF03FAE6081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10/8/2021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49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F6C9A-0B09-4CB8-9051-CFEC86F8F10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10/8/2021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08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3CAB29-36CA-43A4-B05E-F415408466A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10/8/2021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07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22A57-0A77-4C13-85C9-B00F1C88C246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10/8/2021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66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54ABE-B5EA-4516-A7C1-2C6691ACBB3B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10/8/2021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63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29069-4B23-4C87-A40B-3266CE65BB96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10/8/2021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5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230F7-D430-4D22-A0AF-839496C83A6B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10/8/2021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3440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344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440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06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DC4D8D-3AC1-4695-9F70-7633838F80A9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10/8/2021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48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BAC74-BC38-40DE-BFD3-07B3D2190BC0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10/8/2021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39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hyperlink" Target="https://www.unicef.org/croatia/media/5136/file/Subjektivna%20dobrobit%20djece%20u%20Hrvatskoj.pdf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438" y="1832905"/>
            <a:ext cx="10058400" cy="1944289"/>
          </a:xfrm>
        </p:spPr>
        <p:txBody>
          <a:bodyPr>
            <a:normAutofit/>
          </a:bodyPr>
          <a:lstStyle/>
          <a:p>
            <a:pPr algn="ctr"/>
            <a:r>
              <a:rPr lang="hr-HR" sz="6000" b="1" dirty="0">
                <a:solidFill>
                  <a:srgbClr val="0070C0"/>
                </a:solidFill>
              </a:rPr>
              <a:t>SUBJEKTIVNA DOBROBIT DJECE U HRVATSKOJ</a:t>
            </a:r>
            <a:endParaRPr lang="hr-HR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572" y="377651"/>
            <a:ext cx="4512857" cy="1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49" y="377651"/>
            <a:ext cx="1875255" cy="10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591" y="120704"/>
            <a:ext cx="1276495" cy="127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8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95"/>
    </mc:Choice>
    <mc:Fallback xmlns="">
      <p:transition spd="slow" advTm="2659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5902050C-72F7-45F6-89D1-FFA5B3654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/>
              <a:t>Ukupna subjektivna</a:t>
            </a:r>
            <a:br>
              <a:rPr lang="hr-HR" sz="6000" dirty="0"/>
            </a:br>
            <a:r>
              <a:rPr lang="hr-HR" sz="6000" dirty="0"/>
              <a:t>dobrobit djece u Hrvatskoj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F786361-3917-4525-A22C-AC68E730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29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85"/>
    </mc:Choice>
    <mc:Fallback xmlns="">
      <p:transition spd="slow" advTm="688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606" y="73539"/>
            <a:ext cx="3413922" cy="426128"/>
          </a:xfrm>
          <a:prstGeom prst="rect">
            <a:avLst/>
          </a:prstGeom>
        </p:spPr>
      </p:pic>
      <p:sp>
        <p:nvSpPr>
          <p:cNvPr id="11" name="Rezervirano mjesto sadržaja 10">
            <a:extLst>
              <a:ext uri="{FF2B5EF4-FFF2-40B4-BE49-F238E27FC236}">
                <a16:creationId xmlns:a16="http://schemas.microsoft.com/office/drawing/2014/main" id="{5EBD0DAA-FDD4-4F2E-956F-CFE1C633B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499668"/>
            <a:ext cx="10058400" cy="12543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Sve dobne skupine djece visoko pozitivno procjenjuju svoj život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U prosjeku su djeca češće u ugodnom nego u neugodnom raspoloženju, ali s dobi pada razina                 ugodnog, a raste neugodnog raspoloženja</a:t>
            </a:r>
          </a:p>
          <a:p>
            <a:pPr marL="0" indent="0">
              <a:buNone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5902" y="3160198"/>
            <a:ext cx="1781175" cy="1562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2279073"/>
            <a:ext cx="2569657" cy="32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9753" y="2279073"/>
            <a:ext cx="5467500" cy="324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17457" y="5519073"/>
            <a:ext cx="729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2. razred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7893" y="5519073"/>
            <a:ext cx="729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4. razred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01347" y="5510182"/>
            <a:ext cx="729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6. razred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1017" y="1753985"/>
            <a:ext cx="5043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Zadovoljstvo životom općenito</a:t>
            </a:r>
          </a:p>
        </p:txBody>
      </p:sp>
    </p:spTree>
    <p:extLst>
      <p:ext uri="{BB962C8B-B14F-4D97-AF65-F5344CB8AC3E}">
        <p14:creationId xmlns:p14="http://schemas.microsoft.com/office/powerpoint/2010/main" val="283111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4"/>
    </mc:Choice>
    <mc:Fallback xmlns="">
      <p:transition spd="slow" advTm="2236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606" y="73539"/>
            <a:ext cx="3413922" cy="426128"/>
          </a:xfrm>
          <a:prstGeom prst="rect">
            <a:avLst/>
          </a:prstGeom>
        </p:spPr>
      </p:pic>
      <p:sp>
        <p:nvSpPr>
          <p:cNvPr id="11" name="Rezervirano mjesto sadržaja 10">
            <a:extLst>
              <a:ext uri="{FF2B5EF4-FFF2-40B4-BE49-F238E27FC236}">
                <a16:creationId xmlns:a16="http://schemas.microsoft.com/office/drawing/2014/main" id="{5EBD0DAA-FDD4-4F2E-956F-CFE1C633B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499668"/>
            <a:ext cx="10058400" cy="12543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Sve dobne skupine djece visoko pozitivno procjenjuju svoj život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U prosjeku su djeca češće u ugodnom nego u neugodnom raspoloženju, ali s dobi pada razina                 ugodnog, a raste neugodnog raspoloženja</a:t>
            </a:r>
          </a:p>
          <a:p>
            <a:pPr marL="0" indent="0">
              <a:buNone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5902" y="3160198"/>
            <a:ext cx="1781175" cy="1562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2279073"/>
            <a:ext cx="2569657" cy="32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9753" y="2279073"/>
            <a:ext cx="5467500" cy="324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17457" y="5519073"/>
            <a:ext cx="729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2. razred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7893" y="5519073"/>
            <a:ext cx="729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4. razred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01347" y="5510182"/>
            <a:ext cx="729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6. razred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1017" y="1753985"/>
            <a:ext cx="5043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Zadovoljstvo životom općenito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810789" y="2194934"/>
            <a:ext cx="8631382" cy="35329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2"/>
                </a:solidFill>
              </a:rPr>
              <a:t>Najzadovoljniji</a:t>
            </a:r>
            <a:r>
              <a:rPr lang="hr-HR" dirty="0"/>
              <a:t> su stvarima koje imaju, kućom ili stanom u kojem žive te osobama s kojima žive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2"/>
                </a:solidFill>
              </a:rPr>
              <a:t>Najnezadovoljniji</a:t>
            </a:r>
            <a:r>
              <a:rPr lang="hr-HR" dirty="0"/>
              <a:t> su time kako im je kao učenicima te drugom djecom u razredu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Kod svih pokazatelja subjektivne dobrobiti zadovoljstvo opada s dobi pa najstariji učenici, oni koji su u fazi rane adolescencije, iskazuju najniže rezultate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Najmlađe djevojčice percipiraju veću dobrobit od najmlađih dječaka, dok je suprotno dobiveno u najstarijoj skupini gdje dječaci imaju pozitivnije procjene od djevojčica</a:t>
            </a:r>
          </a:p>
        </p:txBody>
      </p:sp>
    </p:spTree>
    <p:extLst>
      <p:ext uri="{BB962C8B-B14F-4D97-AF65-F5344CB8AC3E}">
        <p14:creationId xmlns:p14="http://schemas.microsoft.com/office/powerpoint/2010/main" val="44297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4"/>
    </mc:Choice>
    <mc:Fallback xmlns="">
      <p:transition spd="slow" advTm="2236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56948"/>
            <a:ext cx="10058400" cy="1080412"/>
          </a:xfrm>
        </p:spPr>
        <p:txBody>
          <a:bodyPr/>
          <a:lstStyle/>
          <a:p>
            <a:r>
              <a:rPr lang="hr-HR" dirty="0"/>
              <a:t>Uvjeti stanovanja i života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606" y="73539"/>
            <a:ext cx="3413922" cy="426128"/>
          </a:xfrm>
          <a:prstGeom prst="rect">
            <a:avLst/>
          </a:prstGeom>
        </p:spPr>
      </p:pic>
      <p:sp>
        <p:nvSpPr>
          <p:cNvPr id="11" name="Rezervirano mjesto sadržaja 10">
            <a:extLst>
              <a:ext uri="{FF2B5EF4-FFF2-40B4-BE49-F238E27FC236}">
                <a16:creationId xmlns:a16="http://schemas.microsoft.com/office/drawing/2014/main" id="{5EBD0DAA-FDD4-4F2E-956F-CFE1C633B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r-HR" dirty="0"/>
          </a:p>
          <a:p>
            <a:r>
              <a:rPr lang="hr-HR" dirty="0"/>
              <a:t>Objektivni indikatori ukazuju da većina djece u Hrvatskoj odrasta u dobrim stambenim uvjetima i da imaju zadovoljene osnovne životne potrebe</a:t>
            </a:r>
          </a:p>
          <a:p>
            <a:endParaRPr lang="hr-HR" dirty="0"/>
          </a:p>
          <a:p>
            <a:r>
              <a:rPr lang="hr-HR" dirty="0"/>
              <a:t>97,1% u 4. i 93,9% u 6. razredu je zadovoljno ili vrlo zadovoljno kućom/stanom u kojem žive</a:t>
            </a:r>
          </a:p>
          <a:p>
            <a:r>
              <a:rPr lang="hr-HR" dirty="0"/>
              <a:t>Više od 95% u svim dobnim grupama je zadovoljno ili vrlo zadovoljno svim stvarima koje imaju</a:t>
            </a:r>
          </a:p>
          <a:p>
            <a:r>
              <a:rPr lang="hr-HR" dirty="0"/>
              <a:t>U mlađoj dobi su djevojčice zadovoljnije uvjetima života, no ta razlika se gubi s dobi</a:t>
            </a:r>
          </a:p>
          <a:p>
            <a:endParaRPr lang="hr-HR" dirty="0"/>
          </a:p>
          <a:p>
            <a:r>
              <a:rPr lang="hr-HR" b="1" dirty="0"/>
              <a:t>Dio djece i dalje odrasta u siromaštvu i nema adekvatne uvjete za zdrav razvoj i odrastanje, uključujući to da nemaju svaki dan dovoljno hrane (6,1% u 2., 5,3% u 4. te 4,8% u 6. razredu)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3847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89"/>
    </mc:Choice>
    <mc:Fallback xmlns="">
      <p:transition spd="slow" advTm="2058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0" y="656948"/>
            <a:ext cx="10152070" cy="970423"/>
          </a:xfrm>
        </p:spPr>
        <p:txBody>
          <a:bodyPr>
            <a:normAutofit fontScale="90000"/>
          </a:bodyPr>
          <a:lstStyle/>
          <a:p>
            <a:r>
              <a:rPr lang="hr-HR" dirty="0"/>
              <a:t>Zabrinutost zbog obiteljske materijalne situacije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Iako objektivni pokazatelji ukazuju da najveći broj djece ima zadovoljene osnovne životne potrebe, značajan broj djece osjeća zabrinutost zbog obiteljske materijalne situacije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606" y="73539"/>
            <a:ext cx="3413922" cy="426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93" y="2565394"/>
            <a:ext cx="6429375" cy="34099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348846" y="4604097"/>
            <a:ext cx="5729682" cy="18190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/>
              <a:t>42,4% u 2., 17,6% u 4. te 16,7% u 6. razredu je često zabrinuto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/>
              <a:t> zbog obiteljske materijalne situacije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/>
              <a:t>S porastom dobi javljaju se rodne razlike, pri čemu su djevojčice zabrinutije od dječaka</a:t>
            </a:r>
          </a:p>
        </p:txBody>
      </p:sp>
    </p:spTree>
    <p:extLst>
      <p:ext uri="{BB962C8B-B14F-4D97-AF65-F5344CB8AC3E}">
        <p14:creationId xmlns:p14="http://schemas.microsoft.com/office/powerpoint/2010/main" val="90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55"/>
    </mc:Choice>
    <mc:Fallback xmlns="">
      <p:transition spd="slow" advTm="3185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56948"/>
            <a:ext cx="10058400" cy="1080412"/>
          </a:xfrm>
        </p:spPr>
        <p:txBody>
          <a:bodyPr>
            <a:normAutofit/>
          </a:bodyPr>
          <a:lstStyle/>
          <a:p>
            <a:r>
              <a:rPr lang="hr-HR" dirty="0"/>
              <a:t>Procjena obiteljskih odnosa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606" y="73539"/>
            <a:ext cx="3413922" cy="426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341" y="3914140"/>
            <a:ext cx="1843186" cy="17987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72800"/>
            <a:ext cx="10058400" cy="3896293"/>
          </a:xfrm>
        </p:spPr>
        <p:txBody>
          <a:bodyPr/>
          <a:lstStyle/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27" y="1737360"/>
            <a:ext cx="6644523" cy="433124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759250" y="1554333"/>
            <a:ext cx="5228312" cy="23666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/>
              <a:t>Iako je visoki stupanj slaganja s različitim tvrdnjama koje ukazuju na kvalitetu obiteljskih odnosa, više od 10% dvanaestogodišnjaka se ili ne slaže ili tek dijelom navode da se u obitelji dobro provode kada su zajedno, a preko 3% najmlađih učenika navode kako se nikada s članovima obitelji ne opuštaju/razgovaraju/zabavljaju</a:t>
            </a:r>
          </a:p>
        </p:txBody>
      </p:sp>
    </p:spTree>
    <p:extLst>
      <p:ext uri="{BB962C8B-B14F-4D97-AF65-F5344CB8AC3E}">
        <p14:creationId xmlns:p14="http://schemas.microsoft.com/office/powerpoint/2010/main" val="278536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78"/>
    </mc:Choice>
    <mc:Fallback xmlns="">
      <p:transition spd="slow" advTm="4667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56948"/>
            <a:ext cx="10058400" cy="1080412"/>
          </a:xfrm>
        </p:spPr>
        <p:txBody>
          <a:bodyPr>
            <a:normAutofit/>
          </a:bodyPr>
          <a:lstStyle/>
          <a:p>
            <a:r>
              <a:rPr lang="hr-HR" dirty="0"/>
              <a:t>Procjena obiteljskih odnosa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606" y="73539"/>
            <a:ext cx="3413922" cy="4261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131734"/>
          </a:xfrm>
        </p:spPr>
        <p:txBody>
          <a:bodyPr/>
          <a:lstStyle/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67" y="1801966"/>
            <a:ext cx="6781621" cy="442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486399" y="1672755"/>
            <a:ext cx="6445406" cy="20629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/>
              <a:t>Kod mlađih učenika djevojčice pozitivnije procjenjuju ove aspekte odnosa s roditeljima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/>
              <a:t>Najmlađa djeca navode kako su najviše uključena u kućanske poslove, iako je u toj skupini i najviše onih koji ih nikada ne rade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/>
              <a:t>Djevojčice u svim dobnim skupinama su više od dječaka uključene u pomaganje po kući</a:t>
            </a:r>
          </a:p>
        </p:txBody>
      </p:sp>
    </p:spTree>
    <p:extLst>
      <p:ext uri="{BB962C8B-B14F-4D97-AF65-F5344CB8AC3E}">
        <p14:creationId xmlns:p14="http://schemas.microsoft.com/office/powerpoint/2010/main" val="11170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78"/>
    </mc:Choice>
    <mc:Fallback xmlns="">
      <p:transition spd="slow" advTm="4667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56948"/>
            <a:ext cx="10058400" cy="1080412"/>
          </a:xfrm>
        </p:spPr>
        <p:txBody>
          <a:bodyPr>
            <a:normAutofit/>
          </a:bodyPr>
          <a:lstStyle/>
          <a:p>
            <a:r>
              <a:rPr lang="hr-HR" dirty="0"/>
              <a:t>Zadovoljstvo susjedstvom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606" y="73539"/>
            <a:ext cx="3413922" cy="42612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5902" y="3160198"/>
            <a:ext cx="1781175" cy="15621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897057" y="5905796"/>
            <a:ext cx="729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2. razred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70706" y="5906525"/>
            <a:ext cx="729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4. razred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99955" y="5906525"/>
            <a:ext cx="729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6. razred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522" y="2005511"/>
            <a:ext cx="2910372" cy="37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1289" y="1928162"/>
            <a:ext cx="6221238" cy="3816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097280" y="2869262"/>
            <a:ext cx="8631382" cy="23454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Djeca su većinom zadovoljna svojim susjedstvom, no što su starija, manje je onih koji se slažu da u njihovom susjedstvu ima dovoljno mjesta za igru ili zabavu, da postoji netko tko će im pomoći ako imaju problem te da su odrasli u susjedstvu dobri prema djeci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U najmlađoj dobnoj skupini djevojčice više od dječaka procjenjuju da su odrasli u susjedstvu dobri, dok se u najstarijoj dobnoj skupini s tim više slažu dječaci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01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72"/>
    </mc:Choice>
    <mc:Fallback xmlns="">
      <p:transition spd="slow" advTm="3017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56948"/>
            <a:ext cx="10058400" cy="1080412"/>
          </a:xfrm>
        </p:spPr>
        <p:txBody>
          <a:bodyPr>
            <a:normAutofit fontScale="90000"/>
          </a:bodyPr>
          <a:lstStyle/>
          <a:p>
            <a:r>
              <a:rPr lang="hr-HR" dirty="0"/>
              <a:t>Zadovoljstvo različitim aspektima školskog života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606" y="73539"/>
            <a:ext cx="3413922" cy="426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1961041"/>
            <a:ext cx="1378943" cy="36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975" y="1849976"/>
            <a:ext cx="1337869" cy="37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2971" y="1817041"/>
            <a:ext cx="2096223" cy="374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7911" y="1784105"/>
            <a:ext cx="2060245" cy="3744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22100" y="5566541"/>
            <a:ext cx="729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2. razred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76223" y="5569173"/>
            <a:ext cx="729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4. razred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02132" y="5569173"/>
            <a:ext cx="729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6. razred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429663" y="1894641"/>
            <a:ext cx="30269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hr-HR" sz="2000" dirty="0">
                <a:solidFill>
                  <a:srgbClr val="000000"/>
                </a:solidFill>
              </a:rPr>
              <a:t>Iako su djeca većinom zadovoljna i školom, s ovim područjem života su, ukupno gledajući, najmanje zadovoljni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0735" y="5544254"/>
            <a:ext cx="729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2. razred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14858" y="5546886"/>
            <a:ext cx="729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4. razred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40767" y="5546886"/>
            <a:ext cx="729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6. razred</a:t>
            </a:r>
          </a:p>
        </p:txBody>
      </p:sp>
      <p:sp>
        <p:nvSpPr>
          <p:cNvPr id="39" name="TekstniOkvir 8">
            <a:extLst>
              <a:ext uri="{FF2B5EF4-FFF2-40B4-BE49-F238E27FC236}">
                <a16:creationId xmlns:a16="http://schemas.microsoft.com/office/drawing/2014/main" id="{3FE10915-8121-4E64-8D85-A4B7D7CFE046}"/>
              </a:ext>
            </a:extLst>
          </p:cNvPr>
          <p:cNvSpPr txBox="1"/>
          <p:nvPr/>
        </p:nvSpPr>
        <p:spPr>
          <a:xfrm>
            <a:off x="1073214" y="5742592"/>
            <a:ext cx="3294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Zadovoljstvo time kako im je kao učenicima</a:t>
            </a:r>
          </a:p>
        </p:txBody>
      </p:sp>
      <p:sp>
        <p:nvSpPr>
          <p:cNvPr id="40" name="TekstniOkvir 10">
            <a:extLst>
              <a:ext uri="{FF2B5EF4-FFF2-40B4-BE49-F238E27FC236}">
                <a16:creationId xmlns:a16="http://schemas.microsoft.com/office/drawing/2014/main" id="{4ABF3C5F-F916-4796-95EB-6755D257440C}"/>
              </a:ext>
            </a:extLst>
          </p:cNvPr>
          <p:cNvSpPr txBox="1"/>
          <p:nvPr/>
        </p:nvSpPr>
        <p:spPr>
          <a:xfrm>
            <a:off x="4486600" y="5742592"/>
            <a:ext cx="349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Zadovoljstvo drugom djecom u razredu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4606" y="4007073"/>
            <a:ext cx="17811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6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19"/>
    </mc:Choice>
    <mc:Fallback xmlns="">
      <p:transition spd="slow" advTm="2641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7ADD77-5544-4188-8B60-8E26D0744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Zadovoljstvo školom po regijama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2E82796-D308-44A0-82C4-6105E3E2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Grafikon 7">
            <a:extLst>
              <a:ext uri="{FF2B5EF4-FFF2-40B4-BE49-F238E27FC236}">
                <a16:creationId xmlns:a16="http://schemas.microsoft.com/office/drawing/2014/main" id="{C6D933B6-2ED7-4F1C-AFB8-014FD7D2A8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360487"/>
              </p:ext>
            </p:extLst>
          </p:nvPr>
        </p:nvGraphicFramePr>
        <p:xfrm>
          <a:off x="423003" y="1737360"/>
          <a:ext cx="6720000" cy="4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kstniOkvir 8">
            <a:extLst>
              <a:ext uri="{FF2B5EF4-FFF2-40B4-BE49-F238E27FC236}">
                <a16:creationId xmlns:a16="http://schemas.microsoft.com/office/drawing/2014/main" id="{3FE10915-8121-4E64-8D85-A4B7D7CFE046}"/>
              </a:ext>
            </a:extLst>
          </p:cNvPr>
          <p:cNvSpPr txBox="1"/>
          <p:nvPr/>
        </p:nvSpPr>
        <p:spPr>
          <a:xfrm>
            <a:off x="423003" y="5769360"/>
            <a:ext cx="4625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Zadovoljstvo time kako im je kao učenicima</a:t>
            </a:r>
          </a:p>
        </p:txBody>
      </p:sp>
      <p:graphicFrame>
        <p:nvGraphicFramePr>
          <p:cNvPr id="10" name="Grafikon 9">
            <a:extLst>
              <a:ext uri="{FF2B5EF4-FFF2-40B4-BE49-F238E27FC236}">
                <a16:creationId xmlns:a16="http://schemas.microsoft.com/office/drawing/2014/main" id="{2CBEBB5B-4378-44F2-BB3F-4757B3D0C0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264522"/>
              </p:ext>
            </p:extLst>
          </p:nvPr>
        </p:nvGraphicFramePr>
        <p:xfrm>
          <a:off x="7143001" y="1737360"/>
          <a:ext cx="4572000" cy="4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kstniOkvir 10">
            <a:extLst>
              <a:ext uri="{FF2B5EF4-FFF2-40B4-BE49-F238E27FC236}">
                <a16:creationId xmlns:a16="http://schemas.microsoft.com/office/drawing/2014/main" id="{4ABF3C5F-F916-4796-95EB-6755D257440C}"/>
              </a:ext>
            </a:extLst>
          </p:cNvPr>
          <p:cNvSpPr txBox="1"/>
          <p:nvPr/>
        </p:nvSpPr>
        <p:spPr>
          <a:xfrm>
            <a:off x="7143002" y="5765001"/>
            <a:ext cx="4625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Zadovoljstvo drugom djecom u razredu</a:t>
            </a:r>
          </a:p>
        </p:txBody>
      </p:sp>
    </p:spTree>
    <p:extLst>
      <p:ext uri="{BB962C8B-B14F-4D97-AF65-F5344CB8AC3E}">
        <p14:creationId xmlns:p14="http://schemas.microsoft.com/office/powerpoint/2010/main" val="2787231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955F-8676-4522-8568-47F5937E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je dobrobit djece?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56F6D-C0F1-4325-804E-9058D9AE9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2400" dirty="0">
                <a:ea typeface="Calibri" panose="020F0502020204030204" pitchFamily="34" charset="0"/>
              </a:rPr>
              <a:t>D</a:t>
            </a:r>
            <a:r>
              <a:rPr lang="hr-HR" sz="2400" dirty="0">
                <a:effectLst/>
                <a:ea typeface="Calibri" panose="020F0502020204030204" pitchFamily="34" charset="0"/>
              </a:rPr>
              <a:t>obrobit možemo definirati kao ostvarivanje prava i mogućnosti cjelovitog i usklađenog razvoja potencijala za svako dijete. Koliko je to ostvareno možemo pratiti kroz pozitivne, ali i negativne ishode po dijete.</a:t>
            </a:r>
          </a:p>
          <a:p>
            <a:pPr algn="just"/>
            <a:r>
              <a:rPr lang="hr-HR" sz="2400" dirty="0">
                <a:effectLst/>
                <a:ea typeface="Calibri" panose="020F0502020204030204" pitchFamily="34" charset="0"/>
              </a:rPr>
              <a:t>Dobrobit djece se ne razlikuje suštinski od dobrobiti odraslih, ali su djeca ovisnija o vanjskim utjecajima (npr. o kvaliteti ishrane i poticajnom okruženju, izloženosti nasilju i sl.) pa siromaštvo, drugi oblici deprivacije ili </a:t>
            </a:r>
            <a:r>
              <a:rPr lang="hr-HR" sz="2400" dirty="0" err="1">
                <a:effectLst/>
                <a:ea typeface="Calibri" panose="020F0502020204030204" pitchFamily="34" charset="0"/>
              </a:rPr>
              <a:t>traumatizacija</a:t>
            </a:r>
            <a:r>
              <a:rPr lang="hr-HR" sz="2400" dirty="0">
                <a:effectLst/>
                <a:ea typeface="Calibri" panose="020F0502020204030204" pitchFamily="34" charset="0"/>
              </a:rPr>
              <a:t> u djetinjstvu mogu utjecati na njihov cijeli život.</a:t>
            </a:r>
          </a:p>
          <a:p>
            <a:pPr algn="just"/>
            <a:endParaRPr lang="hr-HR" sz="2400" dirty="0">
              <a:effectLst/>
              <a:ea typeface="Calibri" panose="020F0502020204030204" pitchFamily="34" charset="0"/>
            </a:endParaRPr>
          </a:p>
          <a:p>
            <a:pPr algn="just"/>
            <a:r>
              <a:rPr lang="hr-HR" sz="2400" dirty="0">
                <a:effectLst/>
                <a:ea typeface="Calibri" panose="020F0502020204030204" pitchFamily="34" charset="0"/>
              </a:rPr>
              <a:t>Ne zaboravimo, djetinjstvo je jednokratni „prozor” u razvoj mogućnosti i učenje pa se propuštene mogućnosti teško nadoknađuju.</a:t>
            </a:r>
            <a:endParaRPr lang="en-US" sz="2400" dirty="0">
              <a:effectLst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D30AD-C1EB-4181-A0C5-3790DF997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07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76"/>
    </mc:Choice>
    <mc:Fallback xmlns="">
      <p:transition spd="slow" advTm="2177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Zadovoljstvo različitim aspektima školskog života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692" y="1846262"/>
            <a:ext cx="3236242" cy="442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081" y="1846262"/>
            <a:ext cx="3366494" cy="4428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518101" y="2124208"/>
            <a:ext cx="3600000" cy="259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0324" y="4716208"/>
            <a:ext cx="1475554" cy="144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94575" y="1898963"/>
            <a:ext cx="4151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U školi imam prilike donositi odluke o stvarima koje su mi važne</a:t>
            </a:r>
          </a:p>
        </p:txBody>
      </p:sp>
    </p:spTree>
    <p:extLst>
      <p:ext uri="{BB962C8B-B14F-4D97-AF65-F5344CB8AC3E}">
        <p14:creationId xmlns:p14="http://schemas.microsoft.com/office/powerpoint/2010/main" val="3577243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Zadovoljstvo različitim aspektima školskog života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16927" y="2174488"/>
            <a:ext cx="9088244" cy="33119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Učenici iz najmlađe skupine većinom su zadovoljni različitim aspektima školskog života, no zadovoljstvo opada s dobi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U najmlađoj dobnoj skupini Hrvatska spada u zemlje s najvišim rezultatima te zatim naš rang opada s dobi, da bi se u najstarijoj skupini nalazili u donjoj polovici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U nižim razredima djevojčice imaju pozitivniji dojam o nastavnicima od dječaka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Također su djevojčice zadovoljnije školom, dok su stariji dječaci zadovoljniji drugom djecom</a:t>
            </a:r>
          </a:p>
        </p:txBody>
      </p:sp>
    </p:spTree>
    <p:extLst>
      <p:ext uri="{BB962C8B-B14F-4D97-AF65-F5344CB8AC3E}">
        <p14:creationId xmlns:p14="http://schemas.microsoft.com/office/powerpoint/2010/main" val="3882805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56948"/>
            <a:ext cx="10058400" cy="1080412"/>
          </a:xfrm>
        </p:spPr>
        <p:txBody>
          <a:bodyPr/>
          <a:lstStyle/>
          <a:p>
            <a:r>
              <a:rPr lang="hr-HR" dirty="0"/>
              <a:t>Nasilje među vršnjacima u školi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606" y="73539"/>
            <a:ext cx="3413922" cy="4261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46" y="1892453"/>
            <a:ext cx="3016554" cy="432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2425" y="1964312"/>
            <a:ext cx="2976814" cy="43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5264" y="1892453"/>
            <a:ext cx="3315351" cy="43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0491" y="2954230"/>
            <a:ext cx="1468037" cy="13860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60554" y="1742120"/>
            <a:ext cx="1343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Da te netko udario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88463" y="1742120"/>
            <a:ext cx="2488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Da su te namjerno isključili iz društva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48924" y="1753953"/>
            <a:ext cx="2463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Da te netko nazivao ružnim imenima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810788" y="2891564"/>
            <a:ext cx="8631382" cy="22900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Fizičko i verbalno nasilje je barem jednom u mjesec dana doživjelo između trećine i polovice djece ovisno o dobi, dok relacijsko nasilje doživljava otprilike trećina učenika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Fizičko nasilje jasno opada s dobi, raširenost verbalnog nasilja raste, dok relacijsko nasilje ostaje relativno stabilno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Dječaci su češće izloženi fizičkom, a u nižim razredima i verbalnom nasilju, dok su djevojčice u starijim razredima više izložene relacijskom nasilju</a:t>
            </a:r>
          </a:p>
        </p:txBody>
      </p:sp>
    </p:spTree>
    <p:extLst>
      <p:ext uri="{BB962C8B-B14F-4D97-AF65-F5344CB8AC3E}">
        <p14:creationId xmlns:p14="http://schemas.microsoft.com/office/powerpoint/2010/main" val="3218302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56948"/>
            <a:ext cx="10058400" cy="1080412"/>
          </a:xfrm>
        </p:spPr>
        <p:txBody>
          <a:bodyPr/>
          <a:lstStyle/>
          <a:p>
            <a:r>
              <a:rPr lang="hr-HR" dirty="0"/>
              <a:t>Zadovoljstvo prijateljima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49861"/>
            <a:ext cx="10058400" cy="4382774"/>
          </a:xfrm>
        </p:spPr>
        <p:txBody>
          <a:bodyPr/>
          <a:lstStyle/>
          <a:p>
            <a:pPr algn="just"/>
            <a:r>
              <a:rPr lang="hr-HR" dirty="0">
                <a:solidFill>
                  <a:schemeClr val="tx1"/>
                </a:solidFill>
              </a:rPr>
              <a:t>Djeca u Hrvatskoj su zadovoljna ili vrlo zadovoljna prijateljima, no zadovoljstvo opada s dobi tako da kod starije djece raste broj onih koji su manje zadovoljni svojim vršnjacima </a:t>
            </a:r>
          </a:p>
          <a:p>
            <a:r>
              <a:rPr lang="hr-HR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606" y="73539"/>
            <a:ext cx="3413922" cy="426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902" y="3160198"/>
            <a:ext cx="1781175" cy="1562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745" y="2334964"/>
            <a:ext cx="2871024" cy="36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903" y="2334964"/>
            <a:ext cx="6022635" cy="360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41606" y="5934964"/>
            <a:ext cx="729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2. razred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70780" y="5934964"/>
            <a:ext cx="729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4. razred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66209" y="5934964"/>
            <a:ext cx="729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6. razred</a:t>
            </a:r>
          </a:p>
        </p:txBody>
      </p:sp>
    </p:spTree>
    <p:extLst>
      <p:ext uri="{BB962C8B-B14F-4D97-AF65-F5344CB8AC3E}">
        <p14:creationId xmlns:p14="http://schemas.microsoft.com/office/powerpoint/2010/main" val="1924594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56948"/>
            <a:ext cx="10058400" cy="1080412"/>
          </a:xfrm>
        </p:spPr>
        <p:txBody>
          <a:bodyPr>
            <a:normAutofit fontScale="90000"/>
          </a:bodyPr>
          <a:lstStyle/>
          <a:p>
            <a:r>
              <a:rPr lang="hr-HR" dirty="0"/>
              <a:t>Druženje s prijateljima izvan škole i kvaliteta vršnjačkih odnosa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606" y="73539"/>
            <a:ext cx="3413922" cy="426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490" y="1809478"/>
            <a:ext cx="3568837" cy="442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8451" y="3124092"/>
            <a:ext cx="1843186" cy="1798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9740" y="1809478"/>
            <a:ext cx="3610869" cy="442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810789" y="2820789"/>
            <a:ext cx="8631382" cy="22900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Djeca svih dobnih skupina se u 90% i više slučajeva slažu da imaju dovoljan broj prijatelja, a više od 80% djece svih dobnih skupina iskazuju visok stupanj vršnjačke podrške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No kvaliteta odnosa među vršnjacima opada s dobi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S povećanjem dobi dječaci iskazuju veće zadovoljstvo prijateljima, no djevojčice svih dobnih skupina imaju doživljaj veće vršnjačke podrške </a:t>
            </a:r>
          </a:p>
        </p:txBody>
      </p:sp>
    </p:spTree>
    <p:extLst>
      <p:ext uri="{BB962C8B-B14F-4D97-AF65-F5344CB8AC3E}">
        <p14:creationId xmlns:p14="http://schemas.microsoft.com/office/powerpoint/2010/main" val="2173200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56948"/>
            <a:ext cx="10981248" cy="1080412"/>
          </a:xfrm>
        </p:spPr>
        <p:txBody>
          <a:bodyPr>
            <a:normAutofit fontScale="90000"/>
          </a:bodyPr>
          <a:lstStyle/>
          <a:p>
            <a:r>
              <a:rPr lang="hr-HR" dirty="0"/>
              <a:t>Zadovoljstvo načinima provođenja slobodnog vremena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606" y="73539"/>
            <a:ext cx="3413922" cy="426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28" y="1894640"/>
            <a:ext cx="2720715" cy="37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875" y="1930640"/>
            <a:ext cx="6333546" cy="370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99734" y="5638639"/>
            <a:ext cx="729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2. razred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9834" y="5638640"/>
            <a:ext cx="729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4. razred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99955" y="5638640"/>
            <a:ext cx="729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6. razred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5902" y="3160198"/>
            <a:ext cx="17811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05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56948"/>
            <a:ext cx="10981248" cy="1080412"/>
          </a:xfrm>
        </p:spPr>
        <p:txBody>
          <a:bodyPr>
            <a:normAutofit/>
          </a:bodyPr>
          <a:lstStyle/>
          <a:p>
            <a:r>
              <a:rPr lang="hr-HR" dirty="0"/>
              <a:t>Slobodno vrijeme i strukturirane aktivnosti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606" y="73539"/>
            <a:ext cx="3413922" cy="426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62" y="1894641"/>
            <a:ext cx="6798532" cy="41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8394" y="1894641"/>
            <a:ext cx="3393777" cy="41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1567" y="3237634"/>
            <a:ext cx="1790700" cy="16573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416206" y="3021981"/>
            <a:ext cx="8240751" cy="23194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/>
              <a:t>Sudjelovanje u strukturiranim slobodnim aktivnostima te sudjelovanje u aktivnostima crkve ili drugih vjerskih zajednica opada s povećanjem dobi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/>
              <a:t>Provođenje vremena u igri i odmaranju također opada s dobi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/>
              <a:t>Djevojčice svih dobnih skupina češće idu u crkvu ili druge vjerske zajednice, dok dječaci češće vježbaju ili se bave sportom</a:t>
            </a:r>
          </a:p>
        </p:txBody>
      </p:sp>
    </p:spTree>
    <p:extLst>
      <p:ext uri="{BB962C8B-B14F-4D97-AF65-F5344CB8AC3E}">
        <p14:creationId xmlns:p14="http://schemas.microsoft.com/office/powerpoint/2010/main" val="2290248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Vrijeme pred ekranom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931" y="1873971"/>
            <a:ext cx="6521303" cy="424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066" y="1873971"/>
            <a:ext cx="3441668" cy="42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567" y="3237634"/>
            <a:ext cx="1790700" cy="16573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810789" y="2820789"/>
            <a:ext cx="8631382" cy="22900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Gledanje televizije opada s dobi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Čestina korištenja društvenih mreža raste s dobi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Svakodnevno igranje video igara podjednako je zastupljeno u svim dobnim skupinama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Igrice češće igraju dječaci svih dobnih skupina, a i češće gledaju TV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U najstarijoj dobnoj skupini djevojčice češće koriste društvene mreže</a:t>
            </a:r>
          </a:p>
        </p:txBody>
      </p:sp>
    </p:spTree>
    <p:extLst>
      <p:ext uri="{BB962C8B-B14F-4D97-AF65-F5344CB8AC3E}">
        <p14:creationId xmlns:p14="http://schemas.microsoft.com/office/powerpoint/2010/main" val="4050712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56948"/>
            <a:ext cx="10058400" cy="1080412"/>
          </a:xfrm>
        </p:spPr>
        <p:txBody>
          <a:bodyPr/>
          <a:lstStyle/>
          <a:p>
            <a:r>
              <a:rPr lang="hr-HR" dirty="0"/>
              <a:t>Osjećaj sigurnosti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606" y="73539"/>
            <a:ext cx="3413922" cy="426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70" y="1811327"/>
            <a:ext cx="6591640" cy="43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9317" y="1811327"/>
            <a:ext cx="3227694" cy="42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8814" y="3071941"/>
            <a:ext cx="1843186" cy="179877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242077" y="3071941"/>
            <a:ext cx="8631382" cy="23746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U Hrvatskoj djeca osjećaju zadovoljstvo vlastitom sigurnošću (više od 90% u sve 3 dobne skupine)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Između 5 i 9% djece izjavljuje da se ne osjećaju sigurnima na putu između svog doma i škole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U najmlađoj skupini su sigurnošću zadovoljnije djevojčice, dok je u najstarijoj dobnoj skupini situacija obrnuta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Ista je situacija s procjenom sigurnosti u susjedstvu</a:t>
            </a:r>
          </a:p>
        </p:txBody>
      </p:sp>
    </p:spTree>
    <p:extLst>
      <p:ext uri="{BB962C8B-B14F-4D97-AF65-F5344CB8AC3E}">
        <p14:creationId xmlns:p14="http://schemas.microsoft.com/office/powerpoint/2010/main" val="347996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Život u Hrvatskoj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380" y="1884572"/>
            <a:ext cx="6910366" cy="442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00746" y="1884572"/>
            <a:ext cx="42183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X"/>
                <a:ea typeface="+mn-ea"/>
                <a:cs typeface="+mn-cs"/>
              </a:rPr>
              <a:t>Dječaci imaju pozitivnije mišljenje o odraslima u Hrvatskoj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X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X"/>
                <a:ea typeface="+mn-ea"/>
                <a:cs typeface="+mn-cs"/>
              </a:rPr>
              <a:t>Zabrinutost učenika 6. razreda oko stvari koje čuju da se događaju u Hrvatskoj: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X"/>
                <a:ea typeface="+mn-ea"/>
                <a:cs typeface="+mn-cs"/>
              </a:rPr>
              <a:t>preko polovice djece je ponekad zabrinuto (53,8%)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X"/>
                <a:ea typeface="+mn-ea"/>
                <a:cs typeface="+mn-cs"/>
              </a:rPr>
              <a:t>preko petine djece je često zabrinuto (21,4%)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X"/>
                <a:ea typeface="+mn-ea"/>
                <a:cs typeface="+mn-cs"/>
              </a:rPr>
              <a:t>10,5% izjavljuje da je uvijek zabrinuto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hr-HR" dirty="0">
              <a:solidFill>
                <a:srgbClr val="000000"/>
              </a:solidFill>
              <a:latin typeface="UniversX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15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12EA6-DBE8-4574-9B13-E63C72C1C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se prati ostvarivanje dobrobiti djece?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B0718-2028-4B7D-BA7E-9BC1C5DCE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hr-HR" dirty="0">
                <a:ea typeface="Calibri" panose="020F0502020204030204" pitchFamily="34" charset="0"/>
              </a:rPr>
              <a:t>  </a:t>
            </a:r>
            <a:r>
              <a:rPr lang="hr-HR" sz="2400" dirty="0">
                <a:ea typeface="Calibri" panose="020F0502020204030204" pitchFamily="34" charset="0"/>
              </a:rPr>
              <a:t>Uz niz objektivnih pokazatelja, kao što je npr. kakvo je njihovo zdravlje ili ekonomska situacija njihove obitelji, dječja</a:t>
            </a:r>
            <a:r>
              <a:rPr lang="hr-HR" sz="2400" dirty="0">
                <a:effectLst/>
                <a:ea typeface="Calibri" panose="020F0502020204030204" pitchFamily="34" charset="0"/>
              </a:rPr>
              <a:t> percepcija vlastite dobrobiti jedan je od najvažnijih čimbenika u procjeni koliko je okolina djece pogodna za razvoj njihovog punog potencijala. </a:t>
            </a:r>
            <a:r>
              <a:rPr lang="hr-HR" sz="2400" u="sng" dirty="0">
                <a:effectLst/>
                <a:ea typeface="Calibri" panose="020F0502020204030204" pitchFamily="34" charset="0"/>
              </a:rPr>
              <a:t>Zbog toga je uz objektivne mjere dobrobiti nužno uključiti i subjektivnu percepciju dobrobiti od strane djece da znamo kako zaista ona žive.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hr-HR" sz="2400" dirty="0"/>
              <a:t>Ovo je prvo istraživanje u Hrvatskoj ovako velikog obuhvata u kojem djeca govore o tome kakav je njihov život.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5B0DA-087B-4045-BBA0-3C51765BC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42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37"/>
    </mc:Choice>
    <mc:Fallback xmlns="">
      <p:transition spd="slow" advTm="24337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56948"/>
            <a:ext cx="10058400" cy="1080412"/>
          </a:xfrm>
        </p:spPr>
        <p:txBody>
          <a:bodyPr/>
          <a:lstStyle/>
          <a:p>
            <a:r>
              <a:rPr lang="hr-HR" dirty="0"/>
              <a:t>Dječja prava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606" y="73539"/>
            <a:ext cx="3413922" cy="426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8944" y="2156060"/>
            <a:ext cx="4324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Poznavanje dječjih prava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Većina djece u drugim (79,5%), četvrtim (90%) i šestim (83,2%) razredima iskazuje da je upoznato s dječjim pravima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8944" y="4300889"/>
            <a:ext cx="4324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Poznavanje Konvencije o pravima djeteta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Relativno mali broj djece je upoznat s postojanjem Konvencije o pravima djece (40,1% djece iz drugih razreda, 53% djece u četvrtim razredima te 55,6% djece u šestim razredima)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98" y="1790744"/>
            <a:ext cx="6648450" cy="2486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10" y="3848928"/>
            <a:ext cx="68294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38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EEDAB-1BFA-40C2-935A-E022C344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Zaključni osvrt na rezultate istraživanja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4199B-A8B7-48E6-BB62-F5BE5B294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33" y="1737361"/>
            <a:ext cx="11039706" cy="4451566"/>
          </a:xfrm>
        </p:spPr>
        <p:txBody>
          <a:bodyPr>
            <a:normAutofit/>
          </a:bodyPr>
          <a:lstStyle/>
          <a:p>
            <a:pPr algn="just"/>
            <a:r>
              <a:rPr lang="hr-HR" sz="1800" dirty="0">
                <a:effectLst/>
                <a:ea typeface="Calibri" panose="020F0502020204030204" pitchFamily="34" charset="0"/>
              </a:rPr>
              <a:t>Istraživanje je omogućilo da se u nas po prvi put cjelovito operacionalizira subjektivna dobrobit djece kao relevantni „marker“ temeljem kojeg se mogu procjenjivati, unapređivati i pratiti stanje, potrebe i kontekst razvoja djece </a:t>
            </a:r>
            <a:r>
              <a:rPr lang="hr-HR" sz="1800" dirty="0">
                <a:ea typeface="Calibri" panose="020F0502020204030204" pitchFamily="34" charset="0"/>
              </a:rPr>
              <a:t>te</a:t>
            </a:r>
            <a:r>
              <a:rPr lang="hr-HR" sz="1800" dirty="0">
                <a:effectLst/>
                <a:ea typeface="Calibri" panose="020F0502020204030204" pitchFamily="34" charset="0"/>
              </a:rPr>
              <a:t> ostvarivanje različitih politika, te ih sagledati u međunarodnom kontekstu.</a:t>
            </a:r>
          </a:p>
          <a:p>
            <a:pPr algn="just"/>
            <a:r>
              <a:rPr lang="hr-HR" sz="1800" dirty="0">
                <a:effectLst/>
                <a:ea typeface="Calibri" panose="020F0502020204030204" pitchFamily="34" charset="0"/>
              </a:rPr>
              <a:t>U cjelini kao društvo možemo biti zadovoljni jer je doživljaj subjektivne dobrobiti djece u dobi od 8, 10 i 12 godina u Hrvatskoj apsolutno i relativno</a:t>
            </a:r>
            <a:r>
              <a:rPr lang="hr-HR" sz="1800" dirty="0">
                <a:ea typeface="Calibri" panose="020F0502020204030204" pitchFamily="34" charset="0"/>
              </a:rPr>
              <a:t>,</a:t>
            </a:r>
            <a:r>
              <a:rPr lang="hr-HR" sz="1800" dirty="0">
                <a:effectLst/>
                <a:ea typeface="Calibri" panose="020F0502020204030204" pitchFamily="34" charset="0"/>
              </a:rPr>
              <a:t> u usporedbi s djecom iz drugih država, vrlo visok. Ipak, određeni trendovi upozoravaju na područja u kojima je potrebno djelovati. Izdvajamo neke:</a:t>
            </a:r>
          </a:p>
          <a:p>
            <a:pPr lvl="1" algn="just"/>
            <a:r>
              <a:rPr lang="hr-HR" b="1" dirty="0">
                <a:effectLst/>
              </a:rPr>
              <a:t>Subjektivna dobrobit djece opada s dobi u svim domenama života. Pri tome se posebno ističe povećano nezadovoljstvo školskim okruženjem i vršnjačkim odnosima. Istodobno je izloženost nasilju u vršnjačkim odnosima visoka u svim dobnim skupinama, iako se pojavni oblici nasilja mijenjaju s dobi</a:t>
            </a:r>
          </a:p>
          <a:p>
            <a:pPr lvl="1" algn="just"/>
            <a:r>
              <a:rPr lang="hr-HR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Iako velik broj djece smatra da ima zadovoljene temeljne potrebe, još uvijek ima djece koja su gladna, a značajan broj djece je zabrinut zbog materijalne situacije u obitelji</a:t>
            </a:r>
          </a:p>
          <a:p>
            <a:pPr lvl="1" algn="just"/>
            <a:r>
              <a:rPr lang="hr-HR" b="1" dirty="0">
                <a:effectLst/>
                <a:ea typeface="Calibri" panose="020F0502020204030204" pitchFamily="34" charset="0"/>
              </a:rPr>
              <a:t>Rodne razlike su vidljive već od rane školske dobi. Djevojčice rano i postupnim preuzimanjem </a:t>
            </a:r>
            <a:r>
              <a:rPr lang="hr-HR" b="1" dirty="0" err="1">
                <a:effectLst/>
                <a:ea typeface="Calibri" panose="020F0502020204030204" pitchFamily="34" charset="0"/>
              </a:rPr>
              <a:t>feminine</a:t>
            </a:r>
            <a:r>
              <a:rPr lang="hr-HR" b="1" dirty="0">
                <a:effectLst/>
                <a:ea typeface="Calibri" panose="020F0502020204030204" pitchFamily="34" charset="0"/>
              </a:rPr>
              <a:t> rodne uloge postaju sve osjetljivije na socijalne odnose, a istodobno su odrastanjem više izložene relacijskom nasilju i isključivanju iz društva nego što su to dječaci. To kod njih povećava rizik za internalizirane probleme</a:t>
            </a:r>
            <a:endParaRPr lang="en-US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800" dirty="0">
              <a:effectLst/>
            </a:endParaRPr>
          </a:p>
          <a:p>
            <a:endParaRPr lang="hr-H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hr-H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F903E2-9A5F-41AE-8E4F-5C28CE591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54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25"/>
    </mc:Choice>
    <mc:Fallback xmlns="">
      <p:transition spd="slow" advTm="49725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EEDAB-1BFA-40C2-935A-E022C344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Zaključni osvrt na rezultate istraživanja</a:t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4199B-A8B7-48E6-BB62-F5BE5B294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hr-HR" dirty="0">
                <a:effectLst/>
                <a:ea typeface="Calibri" panose="020F0502020204030204" pitchFamily="34" charset="0"/>
              </a:rPr>
              <a:t>Neke od mogućih mjera:</a:t>
            </a:r>
          </a:p>
          <a:p>
            <a:pPr algn="just"/>
            <a:r>
              <a:rPr lang="hr-HR" dirty="0">
                <a:effectLst/>
                <a:ea typeface="Calibri" panose="020F0502020204030204" pitchFamily="34" charset="0"/>
              </a:rPr>
              <a:t>Dosljedna borba protiv siromaštva, uz jasne mjere kako uz materijalnu pomoć i socijalnu podršku obiteljima s djecom u riziku za siromaštvo pružiti i druge oblike nestigmatizirajuće brige koja će omogućiti odgovarajući </a:t>
            </a:r>
            <a:r>
              <a:rPr lang="hr-HR" dirty="0">
                <a:ea typeface="Calibri" panose="020F0502020204030204" pitchFamily="34" charset="0"/>
              </a:rPr>
              <a:t>tjelesni r</a:t>
            </a:r>
            <a:r>
              <a:rPr lang="hr-HR" dirty="0">
                <a:effectLst/>
                <a:ea typeface="Calibri" panose="020F0502020204030204" pitchFamily="34" charset="0"/>
              </a:rPr>
              <a:t>azvoj, jednake mogućnosti u školskom okruženju i dobro mentalno zdravlje.</a:t>
            </a:r>
          </a:p>
          <a:p>
            <a:pPr algn="just"/>
            <a:r>
              <a:rPr lang="hr-HR" dirty="0">
                <a:effectLst/>
                <a:ea typeface="Calibri" panose="020F0502020204030204" pitchFamily="34" charset="0"/>
              </a:rPr>
              <a:t>Uvođenje kontinuiranih i održivih programa prevencije nasilja među vršnjacima u </a:t>
            </a:r>
            <a:r>
              <a:rPr lang="hr-HR" dirty="0">
                <a:ea typeface="Calibri" panose="020F0502020204030204" pitchFamily="34" charset="0"/>
              </a:rPr>
              <a:t>svim okruženjima, uključujući </a:t>
            </a:r>
            <a:r>
              <a:rPr lang="hr-HR" dirty="0">
                <a:effectLst/>
                <a:ea typeface="Calibri" panose="020F0502020204030204" pitchFamily="34" charset="0"/>
              </a:rPr>
              <a:t>i nasilja u digitalnom okruženju, kroz redovne izvannastavne programe u osnovnim školama, prilagođene uzrastu i spolu učenika.</a:t>
            </a:r>
          </a:p>
          <a:p>
            <a:pPr algn="just"/>
            <a:r>
              <a:rPr lang="hr-HR" dirty="0">
                <a:ea typeface="Calibri" panose="020F0502020204030204" pitchFamily="34" charset="0"/>
              </a:rPr>
              <a:t>Osiguravanje </a:t>
            </a:r>
            <a:r>
              <a:rPr lang="hr-HR" dirty="0">
                <a:effectLst/>
                <a:ea typeface="Calibri" panose="020F0502020204030204" pitchFamily="34" charset="0"/>
              </a:rPr>
              <a:t>preventivnih programa u području mentalnog zdravlja već od 5. razreda osnovne </a:t>
            </a:r>
            <a:r>
              <a:rPr lang="hr-HR" dirty="0">
                <a:ea typeface="Calibri" panose="020F0502020204030204" pitchFamily="34" charset="0"/>
              </a:rPr>
              <a:t>š</a:t>
            </a:r>
            <a:r>
              <a:rPr lang="hr-HR" dirty="0">
                <a:effectLst/>
                <a:ea typeface="Calibri" panose="020F0502020204030204" pitchFamily="34" charset="0"/>
              </a:rPr>
              <a:t>kole.</a:t>
            </a:r>
          </a:p>
          <a:p>
            <a:pPr algn="just"/>
            <a:r>
              <a:rPr lang="hr-HR" dirty="0">
                <a:effectLst/>
                <a:ea typeface="Calibri" panose="020F0502020204030204" pitchFamily="34" charset="0"/>
              </a:rPr>
              <a:t>Posebnu pozornost posvetiti senzibilizaciji svih onih koji rade s djecom i mladima za rodne razlike i specifične potrebe djevojčica i djevojaka, dječaka i mladića.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F903E2-9A5F-41AE-8E4F-5C28CE591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09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1228"/>
    </mc:Choice>
    <mc:Fallback xmlns="">
      <p:transition spd="slow" advTm="9311228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EEDAB-1BFA-40C2-935A-E022C344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Zaključni osvrt na rezultate istraživanja</a:t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4199B-A8B7-48E6-BB62-F5BE5B294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1800" dirty="0">
                <a:effectLst/>
                <a:ea typeface="Calibri" panose="020F0502020204030204" pitchFamily="34" charset="0"/>
              </a:rPr>
              <a:t>Značajno je staviti dobivene podatke u kontekst subjektivne dobrobiti djece iz drugih europskih zemalja. Npr., što se tiče zadovoljstva stanovanjem, Hrvatska se nalazi na drugom mjestu, a na prvom mjestu su djeca iz Albanije. Znatno niže zadovoljstvo iskazuju djeca iz nekih mnogo bogatijih zemalja, poput Švicarske, Ujedinjenog Kraljevstva, Njemačke, Francuske i skandinavskih zemalja. Istodobno, relativno velik postotak naše djece (10,6% u 4. i 7,0% u 6. razredu) nema ni vlastiti krevet.</a:t>
            </a:r>
          </a:p>
          <a:p>
            <a:pPr algn="just"/>
            <a:r>
              <a:rPr lang="hr-HR" sz="1800" dirty="0">
                <a:effectLst/>
                <a:ea typeface="Calibri" panose="020F0502020204030204" pitchFamily="34" charset="0"/>
              </a:rPr>
              <a:t>Kako to objasniti? Po svemu sudeći se aktivira mehanizam socijalne komparacije i potrebe djece da im ne bude lošije nego drugoj djeci u njihovom okruženju. To dobro ilustrira kako je nužan </a:t>
            </a:r>
            <a:r>
              <a:rPr lang="hr-HR" sz="1800" b="1" dirty="0">
                <a:effectLst/>
                <a:ea typeface="Calibri" panose="020F0502020204030204" pitchFamily="34" charset="0"/>
              </a:rPr>
              <a:t>cjelovit pristup svim pokazateljima dobrobiti djece – objektivnim i subjektivnim pokazateljima, kako bi se donosile odgovarajuće mjere i prilagođavale politike.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sz="1800" dirty="0">
                <a:effectLst/>
                <a:ea typeface="Calibri" panose="020F0502020204030204" pitchFamily="34" charset="0"/>
              </a:rPr>
              <a:t>I na kraju… ostaje nezaobilazno pitanje što je sa subjektivnom dobrobiti djece danas u doba COVID-19 pandemije. To će nam tek pokazati nova istraživanja, a nalazi ovog istraživanja su značajna uporišna točka bez koje ne bi mogli znanstveno utemeljeno procijeniti učinak COVID-19 pandemije na subjektivnu dobrobit djece.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F903E2-9A5F-41AE-8E4F-5C28CE591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69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40"/>
    </mc:Choice>
    <mc:Fallback xmlns="">
      <p:transition spd="slow" advTm="6174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49" y="377651"/>
            <a:ext cx="1875255" cy="1080000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3909" y="4623955"/>
            <a:ext cx="11970667" cy="1622045"/>
          </a:xfrm>
        </p:spPr>
        <p:txBody>
          <a:bodyPr anchor="ctr">
            <a:normAutofit/>
          </a:bodyPr>
          <a:lstStyle/>
          <a:p>
            <a:pPr algn="ctr"/>
            <a:r>
              <a:rPr lang="hr-HR" dirty="0">
                <a:latin typeface="+mn-lt"/>
              </a:rPr>
              <a:t>HVALA NA PAŽNJI</a:t>
            </a:r>
            <a:endParaRPr lang="en-US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591" y="120704"/>
            <a:ext cx="1276495" cy="12764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77182" y="1913822"/>
            <a:ext cx="3345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600" dirty="0">
                <a:hlinkClick r:id="rId5"/>
              </a:rPr>
              <a:t>https://www.unicef.org/croatia/media/5136/file/Subjektivna%20dobrobit%20djece%20u%20Hrvatskoj.pdf</a:t>
            </a:r>
            <a:r>
              <a:rPr lang="hr-HR" sz="1600" dirty="0"/>
              <a:t> </a:t>
            </a:r>
          </a:p>
        </p:txBody>
      </p:sp>
      <p:pic>
        <p:nvPicPr>
          <p:cNvPr id="1028" name="Picture 4" descr="Naslovnica publikacije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358" y="377651"/>
            <a:ext cx="2658170" cy="365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65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95"/>
    </mc:Choice>
    <mc:Fallback xmlns="">
      <p:transition spd="slow" advTm="2659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27B004-6306-4343-89FB-5A8582C6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Osnovne informacije o projektu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BE10B36-9FE8-470F-A87B-1DEF60F95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Provodio Studijski centar socijalnog rada u Zagrebu, voditeljica: prof.dr.sc. Marina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Ajduković</a:t>
            </a: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Financiran od strane UNICEF-a</a:t>
            </a:r>
          </a:p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Trajao je  2 godine, počeo je 1.10.2018.</a:t>
            </a:r>
          </a:p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2 dijela: - kvantitativno istraživanje subjektivne dobrobiti </a:t>
            </a:r>
          </a:p>
          <a:p>
            <a:pPr marL="0" indent="0">
              <a:buNone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djece</a:t>
            </a:r>
          </a:p>
          <a:p>
            <a:pPr marL="0" indent="0">
              <a:buNone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- integriranje teme subjektivne dobrobiti djece u</a:t>
            </a:r>
          </a:p>
          <a:p>
            <a:pPr marL="0" indent="0">
              <a:buNone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studijske programe na fakultetima  </a:t>
            </a:r>
          </a:p>
          <a:p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657DF01-C12F-4759-953A-6AA23DB35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365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56948"/>
            <a:ext cx="10058400" cy="1080412"/>
          </a:xfrm>
        </p:spPr>
        <p:txBody>
          <a:bodyPr/>
          <a:lstStyle/>
          <a:p>
            <a:r>
              <a:rPr lang="hr-HR" dirty="0"/>
              <a:t>Postupak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Dio međunarodnog projekta</a:t>
            </a:r>
            <a:r>
              <a:rPr lang="hr-HR" sz="2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Children’s </a:t>
            </a:r>
            <a:r>
              <a:rPr lang="hr-HR" sz="2400" i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Worlds</a:t>
            </a:r>
            <a:r>
              <a:rPr lang="hr-HR" sz="2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hr-HR" sz="2400" dirty="0"/>
              <a:t> čiji je cilj prikupiti podatke o aktivnostima djece i njihovoj percepciji vlastite dobrobiti</a:t>
            </a:r>
          </a:p>
          <a:p>
            <a:r>
              <a:rPr lang="hr-HR" sz="2400" dirty="0"/>
              <a:t>Krajnja svrha je poboljšanje života djece kroz distribuciju rezultata i preporuka donositeljima javnih politika, stručnjacima i široj javnosti</a:t>
            </a:r>
          </a:p>
          <a:p>
            <a:r>
              <a:rPr lang="hr-HR" sz="2400" dirty="0"/>
              <a:t>Od 2009. godine, sudjelovale su 44 zemlje</a:t>
            </a:r>
          </a:p>
          <a:p>
            <a:pPr marL="0" indent="0">
              <a:buNone/>
            </a:pPr>
            <a:r>
              <a:rPr lang="hr-HR" sz="2400" dirty="0"/>
              <a:t>  Edukacija stručnih suradnika za provedbu istraživanja</a:t>
            </a:r>
          </a:p>
          <a:p>
            <a:r>
              <a:rPr lang="hr-HR" sz="2400" dirty="0"/>
              <a:t>Pripremljene su radionice čija je svrha poboljšanje subjektivne dobrobiti djece, a u kojima su nakon istraživanja sudjelovali i sami učenici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606" y="73539"/>
            <a:ext cx="3413922" cy="42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6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28"/>
    </mc:Choice>
    <mc:Fallback xmlns="">
      <p:transition spd="slow" advTm="4302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56948"/>
            <a:ext cx="10058400" cy="1080412"/>
          </a:xfrm>
        </p:spPr>
        <p:txBody>
          <a:bodyPr/>
          <a:lstStyle/>
          <a:p>
            <a:r>
              <a:rPr lang="hr-HR" dirty="0"/>
              <a:t>Instrumentarij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Upitnici pripremljeni u sklopu međunarodnog komparativnog istraživanja </a:t>
            </a:r>
            <a:r>
              <a:rPr lang="hr-HR" i="1" dirty="0"/>
              <a:t>Children’s </a:t>
            </a:r>
            <a:r>
              <a:rPr lang="hr-HR" i="1" dirty="0" err="1"/>
              <a:t>Worlds</a:t>
            </a:r>
            <a:r>
              <a:rPr lang="hr-HR" i="1" dirty="0"/>
              <a:t>: </a:t>
            </a:r>
            <a:r>
              <a:rPr lang="hr-HR" i="1" dirty="0" err="1"/>
              <a:t>The</a:t>
            </a:r>
            <a:r>
              <a:rPr lang="hr-HR" i="1" dirty="0"/>
              <a:t> International </a:t>
            </a:r>
            <a:r>
              <a:rPr lang="hr-HR" i="1" dirty="0" err="1"/>
              <a:t>Survey</a:t>
            </a:r>
            <a:r>
              <a:rPr lang="hr-HR" i="1" dirty="0"/>
              <a:t> </a:t>
            </a:r>
            <a:r>
              <a:rPr lang="hr-HR" i="1" dirty="0" err="1"/>
              <a:t>of</a:t>
            </a:r>
            <a:r>
              <a:rPr lang="hr-HR" i="1" dirty="0"/>
              <a:t> Children’s </a:t>
            </a:r>
            <a:r>
              <a:rPr lang="hr-HR" i="1" dirty="0" err="1"/>
              <a:t>Well-Being</a:t>
            </a:r>
            <a:r>
              <a:rPr lang="hr-HR" i="1" dirty="0"/>
              <a:t> </a:t>
            </a:r>
            <a:r>
              <a:rPr lang="hr-HR" dirty="0"/>
              <a:t>(</a:t>
            </a:r>
            <a:r>
              <a:rPr lang="hr-HR" dirty="0" err="1"/>
              <a:t>ISCWeB</a:t>
            </a:r>
            <a:r>
              <a:rPr lang="hr-HR" dirty="0"/>
              <a:t>)</a:t>
            </a:r>
          </a:p>
          <a:p>
            <a:r>
              <a:rPr lang="hr-HR" dirty="0"/>
              <a:t>Ispituju različita područja subjektivne dobrobiti djece:</a:t>
            </a:r>
          </a:p>
          <a:p>
            <a:pPr lvl="1"/>
            <a:r>
              <a:rPr lang="hr-HR" dirty="0"/>
              <a:t>Uvjeti stanovanja i materijalni status obitelji</a:t>
            </a:r>
          </a:p>
          <a:p>
            <a:pPr lvl="1"/>
            <a:r>
              <a:rPr lang="hr-HR" dirty="0"/>
              <a:t>Obitelj i obiteljski odnosi</a:t>
            </a:r>
          </a:p>
          <a:p>
            <a:pPr lvl="1"/>
            <a:r>
              <a:rPr lang="hr-HR" dirty="0"/>
              <a:t>Prijatelji</a:t>
            </a:r>
          </a:p>
          <a:p>
            <a:pPr lvl="1"/>
            <a:r>
              <a:rPr lang="hr-HR" dirty="0"/>
              <a:t>Škola</a:t>
            </a:r>
          </a:p>
          <a:p>
            <a:pPr lvl="1"/>
            <a:r>
              <a:rPr lang="hr-HR" dirty="0"/>
              <a:t>Susjedstvo</a:t>
            </a:r>
          </a:p>
          <a:p>
            <a:pPr lvl="1"/>
            <a:r>
              <a:rPr lang="hr-HR" dirty="0"/>
              <a:t>Slobodno vrijeme i mediji</a:t>
            </a:r>
          </a:p>
          <a:p>
            <a:pPr lvl="1"/>
            <a:r>
              <a:rPr lang="hr-HR" dirty="0"/>
              <a:t>Sigurnost i dječja prava</a:t>
            </a:r>
          </a:p>
          <a:p>
            <a:pPr lvl="1"/>
            <a:r>
              <a:rPr lang="hr-HR" dirty="0"/>
              <a:t>Opća procjena subjektivne dobrobiti i zadovoljstva životom</a:t>
            </a:r>
          </a:p>
          <a:p>
            <a:r>
              <a:rPr lang="hr-HR" dirty="0"/>
              <a:t>Djeca su odgovore davala označavanjem unaprijed ponuđenih odgovora koji su bili prilagođeni dobi djece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606" y="73539"/>
            <a:ext cx="3413922" cy="42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5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26"/>
    </mc:Choice>
    <mc:Fallback xmlns="">
      <p:transition spd="slow" advTm="902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CC2F81-D942-48EA-8586-F043C9046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/>
              <a:t>Škole koje su sudjelovale </a:t>
            </a:r>
            <a:br>
              <a:rPr lang="hr-HR" sz="3600" b="1" dirty="0"/>
            </a:br>
            <a:r>
              <a:rPr lang="hr-HR" sz="3600" b="1" dirty="0"/>
              <a:t>u istraživanju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BF2F201-FF89-4E47-97CD-441C927EF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9B7A037C-5B5F-40C4-AAE6-67167A532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875" y="1846263"/>
            <a:ext cx="4438576" cy="4022725"/>
          </a:xfrm>
        </p:spPr>
      </p:pic>
    </p:spTree>
    <p:extLst>
      <p:ext uri="{BB962C8B-B14F-4D97-AF65-F5344CB8AC3E}">
        <p14:creationId xmlns:p14="http://schemas.microsoft.com/office/powerpoint/2010/main" val="365696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56948"/>
            <a:ext cx="10058400" cy="1080412"/>
          </a:xfrm>
        </p:spPr>
        <p:txBody>
          <a:bodyPr/>
          <a:lstStyle/>
          <a:p>
            <a:r>
              <a:rPr lang="hr-HR" dirty="0"/>
              <a:t>Uzorak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Nacionalno reprezentativan uzorak</a:t>
            </a:r>
          </a:p>
          <a:p>
            <a:r>
              <a:rPr lang="hr-HR" dirty="0"/>
              <a:t>Učenici 41 osnovne škole (ukupno 3 507 učenika iz 237 razrednih odjeljenja) iz svih županija RH</a:t>
            </a:r>
          </a:p>
          <a:p>
            <a:pPr lvl="1"/>
            <a:r>
              <a:rPr lang="hr-HR" dirty="0"/>
              <a:t>1 112 učenika 2. razreda</a:t>
            </a:r>
          </a:p>
          <a:p>
            <a:pPr lvl="1"/>
            <a:r>
              <a:rPr lang="hr-HR" dirty="0"/>
              <a:t>1 240 učenika 4. razreda</a:t>
            </a:r>
          </a:p>
          <a:p>
            <a:pPr lvl="1"/>
            <a:r>
              <a:rPr lang="hr-HR" dirty="0"/>
              <a:t>1 155 učenika 6. razreda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606" y="73539"/>
            <a:ext cx="3413922" cy="42612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5AF91CD-37D1-4B15-89A8-A87AAFBAF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057" y="2851152"/>
            <a:ext cx="73056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2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32"/>
    </mc:Choice>
    <mc:Fallback xmlns="">
      <p:transition spd="slow" advTm="1493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FF2F37-55C9-4937-A557-BC7B62761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Provođenje istraživanja u školi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98221D7-F2BF-4CC4-ACB4-E7954A8D8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EE5C671-48F8-4041-9493-32162D54C5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257104"/>
              </p:ext>
            </p:extLst>
          </p:nvPr>
        </p:nvGraphicFramePr>
        <p:xfrm>
          <a:off x="847493" y="1846263"/>
          <a:ext cx="1030787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35025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3121</TotalTime>
  <Words>2376</Words>
  <Application>Microsoft Office PowerPoint</Application>
  <PresentationFormat>Široki zaslon</PresentationFormat>
  <Paragraphs>222</Paragraphs>
  <Slides>34</Slides>
  <Notes>18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UniversX</vt:lpstr>
      <vt:lpstr>Wingdings</vt:lpstr>
      <vt:lpstr>Retrospect</vt:lpstr>
      <vt:lpstr>SUBJEKTIVNA DOBROBIT DJECE U HRVATSKOJ</vt:lpstr>
      <vt:lpstr>Što je dobrobit djece?</vt:lpstr>
      <vt:lpstr>Kako se prati ostvarivanje dobrobiti djece?</vt:lpstr>
      <vt:lpstr>Osnovne informacije o projektu</vt:lpstr>
      <vt:lpstr>Postupak</vt:lpstr>
      <vt:lpstr>Instrumentarij</vt:lpstr>
      <vt:lpstr>Škole koje su sudjelovale  u istraživanju</vt:lpstr>
      <vt:lpstr>Uzorak</vt:lpstr>
      <vt:lpstr>Provođenje istraživanja u školi</vt:lpstr>
      <vt:lpstr>Ukupna subjektivna dobrobit djece u Hrvatskoj</vt:lpstr>
      <vt:lpstr>PowerPoint prezentacija</vt:lpstr>
      <vt:lpstr>PowerPoint prezentacija</vt:lpstr>
      <vt:lpstr>Uvjeti stanovanja i života</vt:lpstr>
      <vt:lpstr>Zabrinutost zbog obiteljske materijalne situacije</vt:lpstr>
      <vt:lpstr>Procjena obiteljskih odnosa</vt:lpstr>
      <vt:lpstr>Procjena obiteljskih odnosa</vt:lpstr>
      <vt:lpstr>Zadovoljstvo susjedstvom</vt:lpstr>
      <vt:lpstr>Zadovoljstvo različitim aspektima školskog života</vt:lpstr>
      <vt:lpstr>Zadovoljstvo školom po regijama</vt:lpstr>
      <vt:lpstr>Zadovoljstvo različitim aspektima školskog života</vt:lpstr>
      <vt:lpstr>Zadovoljstvo različitim aspektima školskog života</vt:lpstr>
      <vt:lpstr>Nasilje među vršnjacima u školi</vt:lpstr>
      <vt:lpstr>Zadovoljstvo prijateljima</vt:lpstr>
      <vt:lpstr>Druženje s prijateljima izvan škole i kvaliteta vršnjačkih odnosa</vt:lpstr>
      <vt:lpstr>Zadovoljstvo načinima provođenja slobodnog vremena</vt:lpstr>
      <vt:lpstr>Slobodno vrijeme i strukturirane aktivnosti</vt:lpstr>
      <vt:lpstr>Vrijeme pred ekranom</vt:lpstr>
      <vt:lpstr>Osjećaj sigurnosti</vt:lpstr>
      <vt:lpstr>Život u Hrvatskoj</vt:lpstr>
      <vt:lpstr>Dječja prava</vt:lpstr>
      <vt:lpstr>Zaključni osvrt na rezultate istraživanja </vt:lpstr>
      <vt:lpstr>Zaključni osvrt na rezultate istraživanja </vt:lpstr>
      <vt:lpstr>Zaključni osvrt na rezultate istraživanja 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Subjektivna dobrobit djece</dc:title>
  <dc:creator>Windows User</dc:creator>
  <cp:lastModifiedBy>Korisnik</cp:lastModifiedBy>
  <cp:revision>158</cp:revision>
  <cp:lastPrinted>2021-03-11T15:16:39Z</cp:lastPrinted>
  <dcterms:created xsi:type="dcterms:W3CDTF">2019-11-13T07:38:53Z</dcterms:created>
  <dcterms:modified xsi:type="dcterms:W3CDTF">2021-10-08T11:20:24Z</dcterms:modified>
</cp:coreProperties>
</file>